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xml" ContentType="application/vnd.openxmlformats-officedocument.presentationml.tags+xml"/>
  <Override PartName="/ppt/notesSlides/notesSlide26.xml" ContentType="application/vnd.openxmlformats-officedocument.presentationml.notesSlide+xml"/>
  <Override PartName="/ppt/tags/tag3.xml" ContentType="application/vnd.openxmlformats-officedocument.presentationml.tags+xml"/>
  <Override PartName="/ppt/notesSlides/notesSlide27.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28.xml" ContentType="application/vnd.openxmlformats-officedocument.presentationml.notesSlide+xml"/>
  <Override PartName="/ppt/tags/tag6.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7.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8.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9.xml" ContentType="application/vnd.openxmlformats-officedocument.presentationml.tags+xml"/>
  <Override PartName="/ppt/notesSlides/notesSlide36.xml" ContentType="application/vnd.openxmlformats-officedocument.presentationml.notesSlide+xml"/>
  <Override PartName="/ppt/tags/tag10.xml" ContentType="application/vnd.openxmlformats-officedocument.presentationml.tags+xml"/>
  <Override PartName="/ppt/notesSlides/notesSlide37.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38.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111"/>
  </p:notesMasterIdLst>
  <p:handoutMasterIdLst>
    <p:handoutMasterId r:id="rId112"/>
  </p:handoutMasterIdLst>
  <p:sldIdLst>
    <p:sldId id="268" r:id="rId10"/>
    <p:sldId id="380" r:id="rId11"/>
    <p:sldId id="428" r:id="rId12"/>
    <p:sldId id="388" r:id="rId13"/>
    <p:sldId id="381" r:id="rId14"/>
    <p:sldId id="387" r:id="rId15"/>
    <p:sldId id="384" r:id="rId16"/>
    <p:sldId id="385" r:id="rId17"/>
    <p:sldId id="386" r:id="rId18"/>
    <p:sldId id="328" r:id="rId19"/>
    <p:sldId id="374" r:id="rId20"/>
    <p:sldId id="390" r:id="rId21"/>
    <p:sldId id="274" r:id="rId22"/>
    <p:sldId id="333" r:id="rId23"/>
    <p:sldId id="408" r:id="rId24"/>
    <p:sldId id="407" r:id="rId25"/>
    <p:sldId id="435" r:id="rId26"/>
    <p:sldId id="436" r:id="rId27"/>
    <p:sldId id="437" r:id="rId28"/>
    <p:sldId id="438" r:id="rId29"/>
    <p:sldId id="439" r:id="rId30"/>
    <p:sldId id="375" r:id="rId31"/>
    <p:sldId id="376" r:id="rId32"/>
    <p:sldId id="378" r:id="rId33"/>
    <p:sldId id="379" r:id="rId34"/>
    <p:sldId id="440" r:id="rId35"/>
    <p:sldId id="391" r:id="rId36"/>
    <p:sldId id="341" r:id="rId37"/>
    <p:sldId id="343" r:id="rId38"/>
    <p:sldId id="279" r:id="rId39"/>
    <p:sldId id="280" r:id="rId40"/>
    <p:sldId id="344" r:id="rId41"/>
    <p:sldId id="346" r:id="rId42"/>
    <p:sldId id="347" r:id="rId43"/>
    <p:sldId id="284" r:id="rId44"/>
    <p:sldId id="285" r:id="rId45"/>
    <p:sldId id="286" r:id="rId46"/>
    <p:sldId id="367" r:id="rId47"/>
    <p:sldId id="368" r:id="rId48"/>
    <p:sldId id="369" r:id="rId49"/>
    <p:sldId id="370" r:id="rId50"/>
    <p:sldId id="371" r:id="rId51"/>
    <p:sldId id="354" r:id="rId52"/>
    <p:sldId id="355" r:id="rId53"/>
    <p:sldId id="366" r:id="rId54"/>
    <p:sldId id="358" r:id="rId55"/>
    <p:sldId id="359" r:id="rId56"/>
    <p:sldId id="316" r:id="rId57"/>
    <p:sldId id="361" r:id="rId58"/>
    <p:sldId id="362" r:id="rId59"/>
    <p:sldId id="363" r:id="rId60"/>
    <p:sldId id="364" r:id="rId61"/>
    <p:sldId id="365" r:id="rId62"/>
    <p:sldId id="323" r:id="rId63"/>
    <p:sldId id="336" r:id="rId64"/>
    <p:sldId id="392" r:id="rId65"/>
    <p:sldId id="393" r:id="rId66"/>
    <p:sldId id="334" r:id="rId67"/>
    <p:sldId id="394" r:id="rId68"/>
    <p:sldId id="356" r:id="rId69"/>
    <p:sldId id="395" r:id="rId70"/>
    <p:sldId id="396" r:id="rId71"/>
    <p:sldId id="397" r:id="rId72"/>
    <p:sldId id="398" r:id="rId73"/>
    <p:sldId id="399" r:id="rId74"/>
    <p:sldId id="400" r:id="rId75"/>
    <p:sldId id="401" r:id="rId76"/>
    <p:sldId id="372" r:id="rId77"/>
    <p:sldId id="402" r:id="rId78"/>
    <p:sldId id="373" r:id="rId79"/>
    <p:sldId id="403" r:id="rId80"/>
    <p:sldId id="290" r:id="rId81"/>
    <p:sldId id="291" r:id="rId82"/>
    <p:sldId id="301" r:id="rId83"/>
    <p:sldId id="404" r:id="rId84"/>
    <p:sldId id="357" r:id="rId85"/>
    <p:sldId id="405" r:id="rId86"/>
    <p:sldId id="406" r:id="rId87"/>
    <p:sldId id="409" r:id="rId88"/>
    <p:sldId id="410" r:id="rId89"/>
    <p:sldId id="411" r:id="rId90"/>
    <p:sldId id="412" r:id="rId91"/>
    <p:sldId id="414" r:id="rId92"/>
    <p:sldId id="416" r:id="rId93"/>
    <p:sldId id="434" r:id="rId94"/>
    <p:sldId id="441" r:id="rId95"/>
    <p:sldId id="426" r:id="rId96"/>
    <p:sldId id="418" r:id="rId97"/>
    <p:sldId id="419" r:id="rId98"/>
    <p:sldId id="421" r:id="rId99"/>
    <p:sldId id="422" r:id="rId100"/>
    <p:sldId id="423" r:id="rId101"/>
    <p:sldId id="424" r:id="rId102"/>
    <p:sldId id="429" r:id="rId103"/>
    <p:sldId id="427" r:id="rId104"/>
    <p:sldId id="430" r:id="rId105"/>
    <p:sldId id="431" r:id="rId106"/>
    <p:sldId id="432" r:id="rId107"/>
    <p:sldId id="433" r:id="rId108"/>
    <p:sldId id="442" r:id="rId109"/>
    <p:sldId id="271" r:id="rId110"/>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92D050"/>
    <a:srgbClr val="F2F2F2"/>
    <a:srgbClr val="89BB67"/>
    <a:srgbClr val="FEA2A0"/>
    <a:srgbClr val="FFE89F"/>
    <a:srgbClr val="B4EEC3"/>
    <a:srgbClr val="F44336"/>
    <a:srgbClr val="CAFF15"/>
    <a:srgbClr val="54F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100" autoAdjust="0"/>
    <p:restoredTop sz="85840" autoAdjust="0"/>
  </p:normalViewPr>
  <p:slideViewPr>
    <p:cSldViewPr snapToObjects="1">
      <p:cViewPr>
        <p:scale>
          <a:sx n="167" d="100"/>
          <a:sy n="167" d="100"/>
        </p:scale>
        <p:origin x="-1176" y="-2280"/>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handoutMaster" Target="handoutMasters/handoutMaster1.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presProps" Target="presProps.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6" Type="http://schemas.openxmlformats.org/officeDocument/2006/relationships/slide" Target="slides/slide97.xml"/><Relationship Id="rId114" Type="http://schemas.openxmlformats.org/officeDocument/2006/relationships/viewProps" Target="viewProps.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theme" Target="theme/theme1.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tableStyles" Target="tableStyles.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07.03.21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07.03.21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the introduction. And thanks for attending my talk. I am Aritra, Ph.D. student from ETH Zurich, and I am going to talk about a part of my doctoral thesis today which is about how to bring trust in modern computing platforms.</a:t>
            </a:r>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as security researchers are well aware of the complexity of software systems and the attack surface they open up. However, oftentimes, its not clear how these attacks can affect our data to day lives. I will now provide one such concrete attack scenario that focuses on network-controlled medical implants. Two such examples are pacemakers and insulin pumps where the doctor can change vital parameters. </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573135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 who compromises the entire software stack, i.e., the OS, VM, browser can …</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958847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 can not only see the input parameter, but also introduce arbitrary modifications into them, resulting in the misconfiguration in these implants that have serious consequence</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13</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TEEs or … provide</a:t>
            </a:r>
            <a:r>
              <a:rPr lang="en-US" baseline="0" dirty="0"/>
              <a:t> an important security construct to protect data an computation from an untrusted OS. Intel </a:t>
            </a:r>
            <a:r>
              <a:rPr lang="en-US" baseline="0" dirty="0" err="1"/>
              <a:t>sgx</a:t>
            </a:r>
            <a:r>
              <a:rPr lang="en-US" baseline="0" dirty="0"/>
              <a:t> or software guard extension, is one of the TEEs that are available with the commercially available 6</a:t>
            </a:r>
            <a:r>
              <a:rPr lang="en-US" baseline="30000" dirty="0"/>
              <a:t>th</a:t>
            </a:r>
            <a:r>
              <a:rPr lang="en-US" baseline="0" dirty="0"/>
              <a:t> gen onward intel processors.  Intel SGX provides memory encryption to hide the programs from the OS. We call them as the enclaves.</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14</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2208209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24</a:t>
            </a:fld>
            <a:endParaRPr lang="de-CH" dirty="0"/>
          </a:p>
        </p:txBody>
      </p:sp>
    </p:spTree>
    <p:extLst>
      <p:ext uri="{BB962C8B-B14F-4D97-AF65-F5344CB8AC3E}">
        <p14:creationId xmlns:p14="http://schemas.microsoft.com/office/powerpoint/2010/main" val="1479132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25</a:t>
            </a:fld>
            <a:endParaRPr lang="de-CH" dirty="0"/>
          </a:p>
        </p:txBody>
      </p:sp>
    </p:spTree>
    <p:extLst>
      <p:ext uri="{BB962C8B-B14F-4D97-AF65-F5344CB8AC3E}">
        <p14:creationId xmlns:p14="http://schemas.microsoft.com/office/powerpoint/2010/main" val="20720547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28</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29</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to access them. 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one can actuate components. They also provide web or mobile enabled UI. Other, more traditional use cases could be financial transaction. The most common are banking, however  cryptocurrency is on the rise and unlike a brick and mortar bank, they rely on the web services. </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36</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37</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38</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49</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53</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55</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the enclave</a:t>
            </a:r>
            <a:r>
              <a:rPr lang="en-US" baseline="0" dirty="0"/>
              <a:t> is accessing your sensitive medical data. As an user you want to know if you are actually executing the actual enclave coming from a reputed software developer or the attacker is impersonating as the legitimate software and may steal your data. To protect against this, TEEs provide remote attestation that enables the user to verify the software…. </a:t>
            </a:r>
          </a:p>
          <a:p>
            <a:r>
              <a:rPr lang="en-US" baseline="0" dirty="0"/>
              <a:t>The processor has an embedded key that is burned into the fuses during the manufacturing process. The key proves that it is a legitimate intel processor.</a:t>
            </a:r>
          </a:p>
          <a:p>
            <a:r>
              <a:rPr lang="en-US" baseline="0" dirty="0"/>
              <a:t>The attestation report not only contain the code, stack and heap, but also the micro code version number to make sure that attesting platform is using the updated version of the CPU microcode. </a:t>
            </a:r>
          </a:p>
          <a:p>
            <a:r>
              <a:rPr lang="en-US" baseline="0" dirty="0"/>
              <a:t>After attestation the verifier asserts that 1) she is communicating with a legitimate intel platform and 2) the enclave code is legitimate -- EPID</a:t>
            </a:r>
          </a:p>
          <a:p>
            <a:r>
              <a:rPr lang="en-US" baseline="0" dirty="0"/>
              <a:t>Problem: a platform, not a specific one </a:t>
            </a:r>
          </a:p>
          <a:p>
            <a:endParaRPr lang="en-US" baseline="0"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58</a:t>
            </a:fld>
            <a:endParaRPr lang="de-CH" dirty="0"/>
          </a:p>
        </p:txBody>
      </p:sp>
    </p:spTree>
    <p:extLst>
      <p:ext uri="{BB962C8B-B14F-4D97-AF65-F5344CB8AC3E}">
        <p14:creationId xmlns:p14="http://schemas.microsoft.com/office/powerpoint/2010/main" val="36837195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Relay</a:t>
            </a:r>
            <a:r>
              <a:rPr lang="en-US" baseline="0" dirty="0"/>
              <a:t> attacker,</a:t>
            </a:r>
          </a:p>
          <a:p>
            <a:r>
              <a:rPr lang="en-US" baseline="0" dirty="0"/>
              <a:t>Platforms could be geographically separated.</a:t>
            </a:r>
          </a:p>
          <a:p>
            <a:r>
              <a:rPr lang="en-US" baseline="0" dirty="0"/>
              <a:t>Verifier still gets the proper output – a platform and a legitimate enclave.</a:t>
            </a:r>
          </a:p>
          <a:p>
            <a:r>
              <a:rPr lang="en-US" baseline="0" dirty="0"/>
              <a:t>She attest the attacker’s platform rather that the target platform</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59</a:t>
            </a:fld>
            <a:endParaRPr lang="de-CH" dirty="0"/>
          </a:p>
        </p:txBody>
      </p:sp>
    </p:spTree>
    <p:extLst>
      <p:ext uri="{BB962C8B-B14F-4D97-AF65-F5344CB8AC3E}">
        <p14:creationId xmlns:p14="http://schemas.microsoft.com/office/powerpoint/2010/main" val="34668916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61</a:t>
            </a:fld>
            <a:endParaRPr lang="de-CH" dirty="0"/>
          </a:p>
        </p:txBody>
      </p:sp>
    </p:spTree>
    <p:extLst>
      <p:ext uri="{BB962C8B-B14F-4D97-AF65-F5344CB8AC3E}">
        <p14:creationId xmlns:p14="http://schemas.microsoft.com/office/powerpoint/2010/main" val="19415695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62</a:t>
            </a:fld>
            <a:endParaRPr lang="de-CH" dirty="0"/>
          </a:p>
        </p:txBody>
      </p:sp>
    </p:spTree>
    <p:extLst>
      <p:ext uri="{BB962C8B-B14F-4D97-AF65-F5344CB8AC3E}">
        <p14:creationId xmlns:p14="http://schemas.microsoft.com/office/powerpoint/2010/main" val="332511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they enable users to use their platform which are off the shelf computers to access their browser to access these services. Here is one of the example with the web enabled PLC made by </a:t>
            </a:r>
            <a:r>
              <a:rPr lang="en-US" dirty="0" err="1"/>
              <a:t>controlby</a:t>
            </a:r>
            <a:r>
              <a:rPr lang="en-US" dirty="0"/>
              <a:t> web. That provide rich UI interfaces that not only provide a many different way to input to the system but to interpret the output. And these are very critical for the proper operation of these devices.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10979563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63</a:t>
            </a:fld>
            <a:endParaRPr lang="de-CH" dirty="0"/>
          </a:p>
        </p:txBody>
      </p:sp>
    </p:spTree>
    <p:extLst>
      <p:ext uri="{BB962C8B-B14F-4D97-AF65-F5344CB8AC3E}">
        <p14:creationId xmlns:p14="http://schemas.microsoft.com/office/powerpoint/2010/main" val="4559271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64</a:t>
            </a:fld>
            <a:endParaRPr lang="de-CH" dirty="0"/>
          </a:p>
        </p:txBody>
      </p:sp>
    </p:spTree>
    <p:extLst>
      <p:ext uri="{BB962C8B-B14F-4D97-AF65-F5344CB8AC3E}">
        <p14:creationId xmlns:p14="http://schemas.microsoft.com/office/powerpoint/2010/main" val="32876595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65</a:t>
            </a:fld>
            <a:endParaRPr lang="de-CH" dirty="0"/>
          </a:p>
        </p:txBody>
      </p:sp>
    </p:spTree>
    <p:extLst>
      <p:ext uri="{BB962C8B-B14F-4D97-AF65-F5344CB8AC3E}">
        <p14:creationId xmlns:p14="http://schemas.microsoft.com/office/powerpoint/2010/main" val="17834739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66</a:t>
            </a:fld>
            <a:endParaRPr lang="de-CH" dirty="0"/>
          </a:p>
        </p:txBody>
      </p:sp>
    </p:spTree>
    <p:extLst>
      <p:ext uri="{BB962C8B-B14F-4D97-AF65-F5344CB8AC3E}">
        <p14:creationId xmlns:p14="http://schemas.microsoft.com/office/powerpoint/2010/main" val="6038304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67</a:t>
            </a:fld>
            <a:endParaRPr lang="de-CH" dirty="0"/>
          </a:p>
        </p:txBody>
      </p:sp>
    </p:spTree>
    <p:extLst>
      <p:ext uri="{BB962C8B-B14F-4D97-AF65-F5344CB8AC3E}">
        <p14:creationId xmlns:p14="http://schemas.microsoft.com/office/powerpoint/2010/main" val="40497139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68</a:t>
            </a:fld>
            <a:endParaRPr lang="de-CH" dirty="0"/>
          </a:p>
        </p:txBody>
      </p:sp>
    </p:spTree>
    <p:extLst>
      <p:ext uri="{BB962C8B-B14F-4D97-AF65-F5344CB8AC3E}">
        <p14:creationId xmlns:p14="http://schemas.microsoft.com/office/powerpoint/2010/main" val="14933024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69</a:t>
            </a:fld>
            <a:endParaRPr lang="de-CH" dirty="0"/>
          </a:p>
        </p:txBody>
      </p:sp>
    </p:spTree>
    <p:extLst>
      <p:ext uri="{BB962C8B-B14F-4D97-AF65-F5344CB8AC3E}">
        <p14:creationId xmlns:p14="http://schemas.microsoft.com/office/powerpoint/2010/main" val="42639540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70</a:t>
            </a:fld>
            <a:endParaRPr lang="de-CH" dirty="0"/>
          </a:p>
        </p:txBody>
      </p:sp>
    </p:spTree>
    <p:extLst>
      <p:ext uri="{BB962C8B-B14F-4D97-AF65-F5344CB8AC3E}">
        <p14:creationId xmlns:p14="http://schemas.microsoft.com/office/powerpoint/2010/main" val="38927278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and blue are two different readings … attacker’s success </a:t>
            </a:r>
            <a:r>
              <a:rPr lang="en-US" dirty="0" err="1"/>
              <a:t>probabilty</a:t>
            </a:r>
            <a:r>
              <a:rPr lang="en-US" dirty="0"/>
              <a:t> goes down </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74</a:t>
            </a:fld>
            <a:endParaRPr lang="de-CH" dirty="0"/>
          </a:p>
        </p:txBody>
      </p:sp>
    </p:spTree>
    <p:extLst>
      <p:ext uri="{BB962C8B-B14F-4D97-AF65-F5344CB8AC3E}">
        <p14:creationId xmlns:p14="http://schemas.microsoft.com/office/powerpoint/2010/main" val="1747987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most of the enc users rely on the off the shelf software and hardware such as the browsers and OS/ hypervisors. These are complex software and have millions of lines of code. Which also indicates that they have a large attack surface. And remember that this is just the tip of the iceberg, most of the processor microcode, device drivers and firmware are proprietary.  E.g., android is open source but most of the code bases are preoperatory </a:t>
            </a:r>
            <a:r>
              <a:rPr lang="en-US"/>
              <a:t>SoC firmware </a:t>
            </a:r>
            <a:r>
              <a:rPr lang="en-US" dirty="0"/>
              <a:t>.</a:t>
            </a:r>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time, we have seen a number of attacks that exploits such vulnerability in the OS, device drivers, device firmware such as routers etc.</a:t>
            </a:r>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84123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Safety critical systems such as the industrial controller are also targets of increased attacks due to their large complexity and usage of commodity hardware and software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77741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only the complexity in the software but complexity in the hardware also opens up a large attack surface as a large number of hardware components are squished into a small space and there is no possible way to verify and sophisticated supply chain attach such as an analog malware</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97363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BadUSB</a:t>
            </a:r>
            <a:r>
              <a:rPr lang="en-US" dirty="0"/>
              <a:t> is also one of the example where a sophisticated supply chain attack can implant malware into the USB and sniff all the sensitive data </a:t>
            </a:r>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3765632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one of the most memorable attacks is the </a:t>
            </a:r>
            <a:r>
              <a:rPr lang="en-US" dirty="0" err="1"/>
              <a:t>wanncry</a:t>
            </a:r>
            <a:r>
              <a:rPr lang="en-US" dirty="0"/>
              <a:t> </a:t>
            </a:r>
            <a:r>
              <a:rPr lang="en-US" dirty="0" err="1"/>
              <a:t>ransomeare</a:t>
            </a:r>
            <a:r>
              <a:rPr lang="en-US" dirty="0"/>
              <a:t> attack that exploits an outdated network protocol in Windows XP and cripple entire NHS, the British healthcare systems</a:t>
            </a:r>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013084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3/7/21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3/7/21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3/7/21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3/7/21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3/7/21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3/7/21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3/7/21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3/7/21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3/7/21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3/7/21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3/7/21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3/7/21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3/7/21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3/7/21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3/7/21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3/7/21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3/7/21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3/7/21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3/7/21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3/7/21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3/7/21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3/7/21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3/7/21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3/7/21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3/7/21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3/7/21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3/7/21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3/7/21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3/7/21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3/7/21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3/7/21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3/7/21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3/7/21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3/7/21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3/7/21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3/7/21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3/7/21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3/7/21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3/7/21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3/7/21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3/7/21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3/7/21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3/7/21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3/7/21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3/7/21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3/7/21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microsoft.com/office/2007/relationships/hdphoto" Target="../media/hdphoto11.wdp"/></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81.png"/><Relationship Id="rId4" Type="http://schemas.openxmlformats.org/officeDocument/2006/relationships/image" Target="../media/image180.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microsoft.com/office/2007/relationships/hdphoto" Target="../media/hdphoto11.wdp"/></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microsoft.com/office/2007/relationships/hdphoto" Target="../media/hdphoto11.wdp"/></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9.png"/><Relationship Id="rId10"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notesSlide" Target="../notesSlides/notesSlide14.xml"/><Relationship Id="rId7" Type="http://schemas.openxmlformats.org/officeDocument/2006/relationships/image" Target="../media/image47.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 Id="rId5" Type="http://schemas.openxmlformats.org/officeDocument/2006/relationships/image" Target="../media/image42.pn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5.xml"/><Relationship Id="rId6" Type="http://schemas.openxmlformats.org/officeDocument/2006/relationships/image" Target="../media/image1440.png"/><Relationship Id="rId5" Type="http://schemas.openxmlformats.org/officeDocument/2006/relationships/image" Target="../media/image55.png"/><Relationship Id="rId4" Type="http://schemas.openxmlformats.org/officeDocument/2006/relationships/image" Target="../media/image54.jpeg"/></Relationships>
</file>

<file path=ppt/slides/_rels/slide1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1.png"/><Relationship Id="rId7" Type="http://schemas.openxmlformats.org/officeDocument/2006/relationships/image" Target="../media/image57.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56.jpe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42.png"/><Relationship Id="rId9" Type="http://schemas.openxmlformats.org/officeDocument/2006/relationships/image" Target="../media/image59.png"/></Relationships>
</file>

<file path=ppt/slides/_rels/slide1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1.png"/><Relationship Id="rId7" Type="http://schemas.openxmlformats.org/officeDocument/2006/relationships/image" Target="../media/image57.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56.jpe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42.png"/><Relationship Id="rId9" Type="http://schemas.openxmlformats.org/officeDocument/2006/relationships/image" Target="../media/image59.png"/></Relationships>
</file>

<file path=ppt/slides/_rels/slide1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1.png"/><Relationship Id="rId7" Type="http://schemas.openxmlformats.org/officeDocument/2006/relationships/image" Target="../media/image57.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56.jpe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42.png"/><Relationship Id="rId9" Type="http://schemas.openxmlformats.org/officeDocument/2006/relationships/image" Target="../media/image59.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41.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image" Target="../media/image39.png"/><Relationship Id="rId16" Type="http://schemas.openxmlformats.org/officeDocument/2006/relationships/image" Target="../media/image66.png"/><Relationship Id="rId1" Type="http://schemas.openxmlformats.org/officeDocument/2006/relationships/slideLayout" Target="../slideLayouts/slideLayout5.xml"/><Relationship Id="rId6" Type="http://schemas.openxmlformats.org/officeDocument/2006/relationships/image" Target="../media/image56.jpe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42.png"/><Relationship Id="rId9" Type="http://schemas.openxmlformats.org/officeDocument/2006/relationships/image" Target="../media/image59.png"/><Relationship Id="rId14" Type="http://schemas.openxmlformats.org/officeDocument/2006/relationships/image" Target="../media/image64.png"/></Relationships>
</file>

<file path=ppt/slides/_rels/slide21.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41.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image" Target="../media/image39.png"/><Relationship Id="rId16" Type="http://schemas.openxmlformats.org/officeDocument/2006/relationships/image" Target="../media/image66.png"/><Relationship Id="rId1" Type="http://schemas.openxmlformats.org/officeDocument/2006/relationships/slideLayout" Target="../slideLayouts/slideLayout5.xml"/><Relationship Id="rId6" Type="http://schemas.openxmlformats.org/officeDocument/2006/relationships/image" Target="../media/image56.jpe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42.png"/><Relationship Id="rId9" Type="http://schemas.openxmlformats.org/officeDocument/2006/relationships/image" Target="../media/image59.png"/><Relationship Id="rId14" Type="http://schemas.openxmlformats.org/officeDocument/2006/relationships/image" Target="../media/image64.png"/></Relationships>
</file>

<file path=ppt/slides/_rels/slide2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5.xml"/><Relationship Id="rId5" Type="http://schemas.openxmlformats.org/officeDocument/2006/relationships/image" Target="../media/image76.png"/><Relationship Id="rId4" Type="http://schemas.openxmlformats.org/officeDocument/2006/relationships/image" Target="../media/image7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41.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image" Target="../media/image39.png"/><Relationship Id="rId16" Type="http://schemas.openxmlformats.org/officeDocument/2006/relationships/image" Target="../media/image66.png"/><Relationship Id="rId1" Type="http://schemas.openxmlformats.org/officeDocument/2006/relationships/slideLayout" Target="../slideLayouts/slideLayout5.xml"/><Relationship Id="rId6" Type="http://schemas.openxmlformats.org/officeDocument/2006/relationships/image" Target="../media/image56.jpe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42.png"/><Relationship Id="rId9" Type="http://schemas.openxmlformats.org/officeDocument/2006/relationships/image" Target="../media/image59.png"/><Relationship Id="rId14" Type="http://schemas.openxmlformats.org/officeDocument/2006/relationships/image" Target="../media/image64.png"/></Relationships>
</file>

<file path=ppt/slides/_rels/slide2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1.png"/><Relationship Id="rId7" Type="http://schemas.openxmlformats.org/officeDocument/2006/relationships/image" Target="../media/image57.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56.jpeg"/><Relationship Id="rId11" Type="http://schemas.openxmlformats.org/officeDocument/2006/relationships/image" Target="../media/image60.png"/><Relationship Id="rId5" Type="http://schemas.openxmlformats.org/officeDocument/2006/relationships/image" Target="../media/image55.png"/><Relationship Id="rId10" Type="http://schemas.openxmlformats.org/officeDocument/2006/relationships/image" Target="../media/image36.png"/><Relationship Id="rId4" Type="http://schemas.openxmlformats.org/officeDocument/2006/relationships/image" Target="../media/image42.png"/><Relationship Id="rId9" Type="http://schemas.openxmlformats.org/officeDocument/2006/relationships/image" Target="../media/image59.png"/></Relationships>
</file>

<file path=ppt/slides/_rels/slide2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83.png"/></Relationships>
</file>

<file path=ppt/slides/_rels/slide29.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4.png"/><Relationship Id="rId7" Type="http://schemas.openxmlformats.org/officeDocument/2006/relationships/image" Target="../media/image86.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35.png"/><Relationship Id="rId5" Type="http://schemas.microsoft.com/office/2007/relationships/hdphoto" Target="../media/hdphoto12.wdp"/><Relationship Id="rId4" Type="http://schemas.openxmlformats.org/officeDocument/2006/relationships/image" Target="../media/image85.png"/></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2.png"/><Relationship Id="rId12" Type="http://schemas.microsoft.com/office/2007/relationships/hdphoto" Target="../media/hdphoto5.wdp"/><Relationship Id="rId2" Type="http://schemas.openxmlformats.org/officeDocument/2006/relationships/notesSlide" Target="../notesSlides/notesSlide3.xml"/><Relationship Id="rId16" Type="http://schemas.openxmlformats.org/officeDocument/2006/relationships/image" Target="../media/image17.pn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4.png"/><Relationship Id="rId5" Type="http://schemas.openxmlformats.org/officeDocument/2006/relationships/image" Target="../media/image11.png"/><Relationship Id="rId15" Type="http://schemas.openxmlformats.org/officeDocument/2006/relationships/image" Target="../media/image16.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13.png"/><Relationship Id="rId14" Type="http://schemas.microsoft.com/office/2007/relationships/hdphoto" Target="../media/hdphoto6.wdp"/></Relationships>
</file>

<file path=ppt/slides/_rels/slide3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4.png"/><Relationship Id="rId1" Type="http://schemas.openxmlformats.org/officeDocument/2006/relationships/slideLayout" Target="../slideLayouts/slideLayout5.xml"/><Relationship Id="rId6" Type="http://schemas.openxmlformats.org/officeDocument/2006/relationships/image" Target="../media/image90.png"/><Relationship Id="rId5" Type="http://schemas.openxmlformats.org/officeDocument/2006/relationships/image" Target="../media/image36.png"/><Relationship Id="rId4" Type="http://schemas.openxmlformats.org/officeDocument/2006/relationships/image" Target="../media/image8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36.png"/><Relationship Id="rId1" Type="http://schemas.openxmlformats.org/officeDocument/2006/relationships/slideLayout" Target="../slideLayouts/slideLayout5.xml"/><Relationship Id="rId4" Type="http://schemas.openxmlformats.org/officeDocument/2006/relationships/image" Target="../media/image84.png"/></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39.png"/><Relationship Id="rId7" Type="http://schemas.openxmlformats.org/officeDocument/2006/relationships/image" Target="../media/image95.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41.png"/><Relationship Id="rId10" Type="http://schemas.openxmlformats.org/officeDocument/2006/relationships/image" Target="../media/image98.png"/><Relationship Id="rId4" Type="http://schemas.openxmlformats.org/officeDocument/2006/relationships/image" Target="../media/image93.png"/><Relationship Id="rId9" Type="http://schemas.openxmlformats.org/officeDocument/2006/relationships/image" Target="../media/image97.png"/></Relationships>
</file>

<file path=ppt/slides/_rels/slide3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3.png"/><Relationship Id="rId7" Type="http://schemas.openxmlformats.org/officeDocument/2006/relationships/image" Target="../media/image96.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41.png"/><Relationship Id="rId9" Type="http://schemas.openxmlformats.org/officeDocument/2006/relationships/image" Target="../media/image98.pn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3.png"/><Relationship Id="rId7" Type="http://schemas.openxmlformats.org/officeDocument/2006/relationships/image" Target="../media/image96.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41.png"/><Relationship Id="rId9" Type="http://schemas.openxmlformats.org/officeDocument/2006/relationships/image" Target="../media/image98.png"/></Relationships>
</file>

<file path=ppt/slides/_rels/slide4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3.png"/><Relationship Id="rId7" Type="http://schemas.openxmlformats.org/officeDocument/2006/relationships/image" Target="../media/image96.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41.png"/><Relationship Id="rId9" Type="http://schemas.openxmlformats.org/officeDocument/2006/relationships/image" Target="../media/image98.png"/></Relationships>
</file>

<file path=ppt/slides/_rels/slide42.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3.png"/><Relationship Id="rId7" Type="http://schemas.openxmlformats.org/officeDocument/2006/relationships/image" Target="../media/image96.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41.png"/><Relationship Id="rId9" Type="http://schemas.openxmlformats.org/officeDocument/2006/relationships/image" Target="../media/image98.png"/></Relationships>
</file>

<file path=ppt/slides/_rels/slide43.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2.png"/><Relationship Id="rId3" Type="http://schemas.openxmlformats.org/officeDocument/2006/relationships/image" Target="../media/image39.png"/><Relationship Id="rId7" Type="http://schemas.openxmlformats.org/officeDocument/2006/relationships/image" Target="../media/image100.png"/><Relationship Id="rId12" Type="http://schemas.openxmlformats.org/officeDocument/2006/relationships/image" Target="../media/image104.png"/><Relationship Id="rId17" Type="http://schemas.openxmlformats.org/officeDocument/2006/relationships/image" Target="../media/image106.png"/><Relationship Id="rId2" Type="http://schemas.openxmlformats.org/officeDocument/2006/relationships/image" Target="../media/image99.png"/><Relationship Id="rId16" Type="http://schemas.openxmlformats.org/officeDocument/2006/relationships/image" Target="../media/image105.png"/><Relationship Id="rId1" Type="http://schemas.openxmlformats.org/officeDocument/2006/relationships/slideLayout" Target="../slideLayouts/slideLayout5.xml"/><Relationship Id="rId6" Type="http://schemas.openxmlformats.org/officeDocument/2006/relationships/image" Target="../media/image36.png"/><Relationship Id="rId11" Type="http://schemas.openxmlformats.org/officeDocument/2006/relationships/image" Target="../media/image103.png"/><Relationship Id="rId5" Type="http://schemas.openxmlformats.org/officeDocument/2006/relationships/image" Target="../media/image93.png"/><Relationship Id="rId15" Type="http://schemas.openxmlformats.org/officeDocument/2006/relationships/image" Target="../media/image96.png"/><Relationship Id="rId10" Type="http://schemas.openxmlformats.org/officeDocument/2006/relationships/image" Target="../media/image102.png"/><Relationship Id="rId4" Type="http://schemas.openxmlformats.org/officeDocument/2006/relationships/image" Target="../media/image41.png"/><Relationship Id="rId9" Type="http://schemas.openxmlformats.org/officeDocument/2006/relationships/image" Target="../media/image101.png"/><Relationship Id="rId14" Type="http://schemas.openxmlformats.org/officeDocument/2006/relationships/image" Target="../media/image95.png"/></Relationships>
</file>

<file path=ppt/slides/_rels/slide4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38.png"/><Relationship Id="rId1" Type="http://schemas.openxmlformats.org/officeDocument/2006/relationships/slideLayout" Target="../slideLayouts/slideLayout5.xml"/><Relationship Id="rId4" Type="http://schemas.openxmlformats.org/officeDocument/2006/relationships/image" Target="../media/image98.png"/></Relationships>
</file>

<file path=ppt/slides/_rels/slide4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5.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09.png"/><Relationship Id="rId1" Type="http://schemas.openxmlformats.org/officeDocument/2006/relationships/slideLayout" Target="../slideLayouts/slideLayout5.xml"/><Relationship Id="rId6" Type="http://schemas.openxmlformats.org/officeDocument/2006/relationships/image" Target="../media/image106.png"/><Relationship Id="rId5" Type="http://schemas.openxmlformats.org/officeDocument/2006/relationships/image" Target="../media/image110.png"/><Relationship Id="rId4" Type="http://schemas.openxmlformats.org/officeDocument/2006/relationships/image" Target="../media/image98.png"/></Relationships>
</file>

<file path=ppt/slides/_rels/slide47.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39.png"/><Relationship Id="rId7" Type="http://schemas.openxmlformats.org/officeDocument/2006/relationships/image" Target="../media/image109.png"/><Relationship Id="rId2" Type="http://schemas.openxmlformats.org/officeDocument/2006/relationships/image" Target="../media/image111.png"/><Relationship Id="rId1" Type="http://schemas.openxmlformats.org/officeDocument/2006/relationships/slideLayout" Target="../slideLayouts/slideLayout5.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41.png"/><Relationship Id="rId9" Type="http://schemas.openxmlformats.org/officeDocument/2006/relationships/image" Target="../media/image106.png"/></Relationships>
</file>

<file path=ppt/slides/_rels/slide4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7.wdp"/></Relationships>
</file>

<file path=ppt/slides/_rels/slide5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8.png"/><Relationship Id="rId3" Type="http://schemas.microsoft.com/office/2007/relationships/hdphoto" Target="../media/hdphoto13.wdp"/><Relationship Id="rId7" Type="http://schemas.openxmlformats.org/officeDocument/2006/relationships/image" Target="../media/image107.png"/><Relationship Id="rId12" Type="http://schemas.openxmlformats.org/officeDocument/2006/relationships/image" Target="../media/image106.png"/><Relationship Id="rId2" Type="http://schemas.openxmlformats.org/officeDocument/2006/relationships/image" Target="../media/image112.png"/><Relationship Id="rId16" Type="http://schemas.openxmlformats.org/officeDocument/2006/relationships/image" Target="../media/image121.png"/><Relationship Id="rId1" Type="http://schemas.openxmlformats.org/officeDocument/2006/relationships/slideLayout" Target="../slideLayouts/slideLayout5.xml"/><Relationship Id="rId6" Type="http://schemas.openxmlformats.org/officeDocument/2006/relationships/image" Target="../media/image113.png"/><Relationship Id="rId11" Type="http://schemas.openxmlformats.org/officeDocument/2006/relationships/image" Target="../media/image117.png"/><Relationship Id="rId5" Type="http://schemas.openxmlformats.org/officeDocument/2006/relationships/image" Target="../media/image96.png"/><Relationship Id="rId15" Type="http://schemas.openxmlformats.org/officeDocument/2006/relationships/image" Target="../media/image120.png"/><Relationship Id="rId10" Type="http://schemas.openxmlformats.org/officeDocument/2006/relationships/image" Target="../media/image116.png"/><Relationship Id="rId4" Type="http://schemas.openxmlformats.org/officeDocument/2006/relationships/image" Target="../media/image95.png"/><Relationship Id="rId9" Type="http://schemas.openxmlformats.org/officeDocument/2006/relationships/image" Target="../media/image115.png"/><Relationship Id="rId14" Type="http://schemas.openxmlformats.org/officeDocument/2006/relationships/image" Target="../media/image119.png"/></Relationships>
</file>

<file path=ppt/slides/_rels/slide55.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39.png"/><Relationship Id="rId7" Type="http://schemas.openxmlformats.org/officeDocument/2006/relationships/image" Target="../media/image57.png"/><Relationship Id="rId12" Type="http://schemas.openxmlformats.org/officeDocument/2006/relationships/image" Target="../media/image41.png"/><Relationship Id="rId2" Type="http://schemas.openxmlformats.org/officeDocument/2006/relationships/image" Target="../media/image1020.png"/><Relationship Id="rId1" Type="http://schemas.openxmlformats.org/officeDocument/2006/relationships/slideLayout" Target="../slideLayouts/slideLayout5.xml"/><Relationship Id="rId6" Type="http://schemas.openxmlformats.org/officeDocument/2006/relationships/image" Target="../media/image56.jpeg"/><Relationship Id="rId11" Type="http://schemas.openxmlformats.org/officeDocument/2006/relationships/image" Target="../media/image60.png"/><Relationship Id="rId5" Type="http://schemas.openxmlformats.org/officeDocument/2006/relationships/image" Target="../media/image55.png"/><Relationship Id="rId10" Type="http://schemas.openxmlformats.org/officeDocument/2006/relationships/image" Target="../media/image36.png"/><Relationship Id="rId4" Type="http://schemas.openxmlformats.org/officeDocument/2006/relationships/image" Target="../media/image42.png"/><Relationship Id="rId9" Type="http://schemas.openxmlformats.org/officeDocument/2006/relationships/image" Target="../media/image59.png"/></Relationships>
</file>

<file path=ppt/slides/_rels/slide5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39.png"/><Relationship Id="rId7" Type="http://schemas.openxmlformats.org/officeDocument/2006/relationships/image" Target="../media/image56.jpeg"/><Relationship Id="rId2" Type="http://schemas.openxmlformats.org/officeDocument/2006/relationships/image" Target="../../clipboard/media/image3.png"/><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42.png"/><Relationship Id="rId10" Type="http://schemas.openxmlformats.org/officeDocument/2006/relationships/image" Target="../media/image59.png"/><Relationship Id="rId4" Type="http://schemas.openxmlformats.org/officeDocument/2006/relationships/image" Target="../media/image41.png"/><Relationship Id="rId9" Type="http://schemas.openxmlformats.org/officeDocument/2006/relationships/image" Target="../media/image58.png"/></Relationships>
</file>

<file path=ppt/slides/_rels/slide58.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30.png"/><Relationship Id="rId3" Type="http://schemas.openxmlformats.org/officeDocument/2006/relationships/notesSlide" Target="../notesSlides/notesSlide26.xml"/><Relationship Id="rId7" Type="http://schemas.openxmlformats.org/officeDocument/2006/relationships/image" Target="../media/image48.png"/><Relationship Id="rId12" Type="http://schemas.openxmlformats.org/officeDocument/2006/relationships/image" Target="../media/image129.png"/><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124.png"/><Relationship Id="rId11" Type="http://schemas.openxmlformats.org/officeDocument/2006/relationships/image" Target="../media/image128.png"/><Relationship Id="rId5" Type="http://schemas.openxmlformats.org/officeDocument/2006/relationships/image" Target="../media/image123.png"/><Relationship Id="rId10" Type="http://schemas.openxmlformats.org/officeDocument/2006/relationships/image" Target="../media/image127.png"/><Relationship Id="rId4" Type="http://schemas.openxmlformats.org/officeDocument/2006/relationships/image" Target="../media/image122.png"/><Relationship Id="rId9" Type="http://schemas.openxmlformats.org/officeDocument/2006/relationships/image" Target="../media/image126.png"/><Relationship Id="rId14" Type="http://schemas.openxmlformats.org/officeDocument/2006/relationships/image" Target="../media/image131.png"/></Relationships>
</file>

<file path=ppt/slides/_rels/slide59.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notesSlide" Target="../notesSlides/notesSlide27.xml"/><Relationship Id="rId7" Type="http://schemas.openxmlformats.org/officeDocument/2006/relationships/image" Target="../media/image125.png"/><Relationship Id="rId2" Type="http://schemas.openxmlformats.org/officeDocument/2006/relationships/slideLayout" Target="../slideLayouts/slideLayout5.xml"/><Relationship Id="rId1" Type="http://schemas.openxmlformats.org/officeDocument/2006/relationships/tags" Target="../tags/tag3.xml"/><Relationship Id="rId6" Type="http://schemas.openxmlformats.org/officeDocument/2006/relationships/image" Target="../media/image44.png"/><Relationship Id="rId11" Type="http://schemas.openxmlformats.org/officeDocument/2006/relationships/image" Target="../media/image131.png"/><Relationship Id="rId5" Type="http://schemas.openxmlformats.org/officeDocument/2006/relationships/image" Target="../media/image133.png"/><Relationship Id="rId10" Type="http://schemas.openxmlformats.org/officeDocument/2006/relationships/image" Target="../media/image136.png"/><Relationship Id="rId4" Type="http://schemas.openxmlformats.org/officeDocument/2006/relationships/image" Target="../media/image132.png"/><Relationship Id="rId9" Type="http://schemas.openxmlformats.org/officeDocument/2006/relationships/image" Target="../media/image135.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8.wdp"/><Relationship Id="rId5" Type="http://schemas.openxmlformats.org/officeDocument/2006/relationships/image" Target="../media/image26.png"/><Relationship Id="rId4" Type="http://schemas.microsoft.com/office/2007/relationships/hdphoto" Target="../media/hdphoto7.wdp"/></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5.xml"/><Relationship Id="rId1" Type="http://schemas.openxmlformats.org/officeDocument/2006/relationships/tags" Target="../tags/tag4.xml"/><Relationship Id="rId5" Type="http://schemas.openxmlformats.org/officeDocument/2006/relationships/image" Target="../media/image137.png"/><Relationship Id="rId4" Type="http://schemas.openxmlformats.org/officeDocument/2006/relationships/image" Target="../media/image134.png"/></Relationships>
</file>

<file path=ppt/slides/_rels/slide61.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notesSlide" Target="../notesSlides/notesSlide28.xml"/><Relationship Id="rId7" Type="http://schemas.openxmlformats.org/officeDocument/2006/relationships/image" Target="../media/image44.png"/><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125.png"/><Relationship Id="rId5" Type="http://schemas.openxmlformats.org/officeDocument/2006/relationships/image" Target="../media/image133.png"/><Relationship Id="rId4" Type="http://schemas.openxmlformats.org/officeDocument/2006/relationships/image" Target="../media/image132.png"/></Relationships>
</file>

<file path=ppt/slides/_rels/slide62.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notesSlide" Target="../notesSlides/notesSlide29.xml"/><Relationship Id="rId7" Type="http://schemas.openxmlformats.org/officeDocument/2006/relationships/image" Target="../media/image138.png"/><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125.png"/><Relationship Id="rId11" Type="http://schemas.openxmlformats.org/officeDocument/2006/relationships/image" Target="../media/image134.png"/><Relationship Id="rId5" Type="http://schemas.openxmlformats.org/officeDocument/2006/relationships/image" Target="../media/image133.png"/><Relationship Id="rId10" Type="http://schemas.openxmlformats.org/officeDocument/2006/relationships/image" Target="../media/image44.png"/><Relationship Id="rId4" Type="http://schemas.openxmlformats.org/officeDocument/2006/relationships/image" Target="../media/image132.png"/><Relationship Id="rId9" Type="http://schemas.openxmlformats.org/officeDocument/2006/relationships/image" Target="../media/image46.png"/></Relationships>
</file>

<file path=ppt/slides/_rels/slide6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32.png"/><Relationship Id="rId7" Type="http://schemas.openxmlformats.org/officeDocument/2006/relationships/image" Target="../media/image126.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138.png"/><Relationship Id="rId5" Type="http://schemas.openxmlformats.org/officeDocument/2006/relationships/image" Target="../media/image125.png"/><Relationship Id="rId4" Type="http://schemas.openxmlformats.org/officeDocument/2006/relationships/image" Target="../media/image133.png"/><Relationship Id="rId9" Type="http://schemas.openxmlformats.org/officeDocument/2006/relationships/image" Target="../media/image134.png"/></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126.png"/><Relationship Id="rId5" Type="http://schemas.openxmlformats.org/officeDocument/2006/relationships/image" Target="../media/image138.png"/><Relationship Id="rId4" Type="http://schemas.openxmlformats.org/officeDocument/2006/relationships/image" Target="../media/image134.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126.png"/><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image" Target="../media/image138.png"/><Relationship Id="rId5" Type="http://schemas.openxmlformats.org/officeDocument/2006/relationships/image" Target="../media/image134.png"/><Relationship Id="rId4" Type="http://schemas.openxmlformats.org/officeDocument/2006/relationships/image" Target="../media/image44.png"/></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126.png"/><Relationship Id="rId5" Type="http://schemas.openxmlformats.org/officeDocument/2006/relationships/image" Target="../media/image138.png"/><Relationship Id="rId4" Type="http://schemas.openxmlformats.org/officeDocument/2006/relationships/image" Target="../media/image134.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126.png"/><Relationship Id="rId2" Type="http://schemas.openxmlformats.org/officeDocument/2006/relationships/slideLayout" Target="../slideLayouts/slideLayout5.xml"/><Relationship Id="rId1" Type="http://schemas.openxmlformats.org/officeDocument/2006/relationships/tags" Target="../tags/tag8.xml"/><Relationship Id="rId6" Type="http://schemas.openxmlformats.org/officeDocument/2006/relationships/image" Target="../media/image138.png"/><Relationship Id="rId5" Type="http://schemas.openxmlformats.org/officeDocument/2006/relationships/image" Target="../media/image134.png"/><Relationship Id="rId4" Type="http://schemas.openxmlformats.org/officeDocument/2006/relationships/image" Target="../media/image44.png"/></Relationships>
</file>

<file path=ppt/slides/_rels/slide68.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44.png"/><Relationship Id="rId7" Type="http://schemas.openxmlformats.org/officeDocument/2006/relationships/image" Target="../media/image132.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126.png"/><Relationship Id="rId5" Type="http://schemas.openxmlformats.org/officeDocument/2006/relationships/image" Target="../media/image138.png"/><Relationship Id="rId4" Type="http://schemas.openxmlformats.org/officeDocument/2006/relationships/image" Target="../media/image134.png"/><Relationship Id="rId9" Type="http://schemas.openxmlformats.org/officeDocument/2006/relationships/image" Target="../media/image125.png"/></Relationships>
</file>

<file path=ppt/slides/_rels/slide69.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notesSlide" Target="../notesSlides/notesSlide36.xml"/><Relationship Id="rId7" Type="http://schemas.openxmlformats.org/officeDocument/2006/relationships/image" Target="../media/image138.png"/><Relationship Id="rId2" Type="http://schemas.openxmlformats.org/officeDocument/2006/relationships/slideLayout" Target="../slideLayouts/slideLayout5.xml"/><Relationship Id="rId1" Type="http://schemas.openxmlformats.org/officeDocument/2006/relationships/tags" Target="../tags/tag9.xml"/><Relationship Id="rId6" Type="http://schemas.openxmlformats.org/officeDocument/2006/relationships/image" Target="../media/image125.png"/><Relationship Id="rId5" Type="http://schemas.openxmlformats.org/officeDocument/2006/relationships/image" Target="../media/image133.png"/><Relationship Id="rId10" Type="http://schemas.openxmlformats.org/officeDocument/2006/relationships/image" Target="../media/image134.png"/><Relationship Id="rId4" Type="http://schemas.openxmlformats.org/officeDocument/2006/relationships/image" Target="../media/image132.png"/><Relationship Id="rId9" Type="http://schemas.openxmlformats.org/officeDocument/2006/relationships/image" Target="../media/image44.png"/></Relationships>
</file>

<file path=ppt/slides/_rels/slide7.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microsoft.com/office/2007/relationships/hdphoto" Target="../media/hdphoto8.wdp"/><Relationship Id="rId5" Type="http://schemas.openxmlformats.org/officeDocument/2006/relationships/image" Target="../media/image27.png"/><Relationship Id="rId4" Type="http://schemas.microsoft.com/office/2007/relationships/hdphoto" Target="../media/hdphoto7.wdp"/></Relationships>
</file>

<file path=ppt/slides/_rels/slide70.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41.png"/><Relationship Id="rId3" Type="http://schemas.openxmlformats.org/officeDocument/2006/relationships/notesSlide" Target="../notesSlides/notesSlide37.xml"/><Relationship Id="rId7" Type="http://schemas.openxmlformats.org/officeDocument/2006/relationships/image" Target="../media/image138.png"/><Relationship Id="rId12" Type="http://schemas.openxmlformats.org/officeDocument/2006/relationships/image" Target="../media/image140.png"/><Relationship Id="rId2" Type="http://schemas.openxmlformats.org/officeDocument/2006/relationships/slideLayout" Target="../slideLayouts/slideLayout5.xml"/><Relationship Id="rId16" Type="http://schemas.openxmlformats.org/officeDocument/2006/relationships/image" Target="../media/image130.png"/><Relationship Id="rId1" Type="http://schemas.openxmlformats.org/officeDocument/2006/relationships/tags" Target="../tags/tag10.xml"/><Relationship Id="rId6" Type="http://schemas.openxmlformats.org/officeDocument/2006/relationships/image" Target="../media/image125.png"/><Relationship Id="rId11" Type="http://schemas.openxmlformats.org/officeDocument/2006/relationships/image" Target="../media/image139.png"/><Relationship Id="rId5" Type="http://schemas.openxmlformats.org/officeDocument/2006/relationships/image" Target="../media/image133.png"/><Relationship Id="rId15" Type="http://schemas.openxmlformats.org/officeDocument/2006/relationships/image" Target="../media/image129.png"/><Relationship Id="rId10" Type="http://schemas.openxmlformats.org/officeDocument/2006/relationships/image" Target="../media/image134.png"/><Relationship Id="rId4" Type="http://schemas.openxmlformats.org/officeDocument/2006/relationships/image" Target="../media/image132.png"/><Relationship Id="rId9" Type="http://schemas.openxmlformats.org/officeDocument/2006/relationships/image" Target="../media/image44.png"/><Relationship Id="rId14" Type="http://schemas.openxmlformats.org/officeDocument/2006/relationships/image" Target="../media/image123.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1.xml"/><Relationship Id="rId5" Type="http://schemas.openxmlformats.org/officeDocument/2006/relationships/image" Target="../media/image301.png"/></Relationships>
</file>

<file path=ppt/slides/_rels/slide7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slideLayout" Target="../slideLayouts/slideLayout5.xml"/><Relationship Id="rId1" Type="http://schemas.openxmlformats.org/officeDocument/2006/relationships/tags" Target="../tags/tag12.xml"/><Relationship Id="rId4" Type="http://schemas.microsoft.com/office/2007/relationships/hdphoto" Target="../media/hdphoto14.wdp"/></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3.xml"/><Relationship Id="rId6" Type="http://schemas.openxmlformats.org/officeDocument/2006/relationships/image" Target="../media/image143.png"/><Relationship Id="rId5" Type="http://schemas.openxmlformats.org/officeDocument/2006/relationships/image" Target="../media/image300.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144.png"/><Relationship Id="rId2" Type="http://schemas.openxmlformats.org/officeDocument/2006/relationships/slideLayout" Target="../slideLayouts/slideLayout5.xml"/><Relationship Id="rId1" Type="http://schemas.openxmlformats.org/officeDocument/2006/relationships/tags" Target="../tags/tag14.xml"/><Relationship Id="rId6" Type="http://schemas.openxmlformats.org/officeDocument/2006/relationships/image" Target="../media/image330.png"/></Relationships>
</file>

<file path=ppt/slides/_rels/slide7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slideLayout" Target="../slideLayouts/slideLayout5.xml"/><Relationship Id="rId1" Type="http://schemas.openxmlformats.org/officeDocument/2006/relationships/tags" Target="../tags/tag15.xml"/><Relationship Id="rId6" Type="http://schemas.openxmlformats.org/officeDocument/2006/relationships/image" Target="../media/image125.png"/><Relationship Id="rId5" Type="http://schemas.openxmlformats.org/officeDocument/2006/relationships/image" Target="../media/image147.png"/><Relationship Id="rId4" Type="http://schemas.openxmlformats.org/officeDocument/2006/relationships/image" Target="../media/image146.png"/></Relationships>
</file>

<file path=ppt/slides/_rels/slide7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slideLayout" Target="../slideLayouts/slideLayout5.xml"/><Relationship Id="rId1" Type="http://schemas.openxmlformats.org/officeDocument/2006/relationships/tags" Target="../tags/tag16.xml"/><Relationship Id="rId5" Type="http://schemas.openxmlformats.org/officeDocument/2006/relationships/image" Target="../media/image138.png"/><Relationship Id="rId4" Type="http://schemas.openxmlformats.org/officeDocument/2006/relationships/image" Target="../media/image37.png"/></Relationships>
</file>

<file path=ppt/slides/_rels/slide7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39.png"/><Relationship Id="rId7" Type="http://schemas.openxmlformats.org/officeDocument/2006/relationships/image" Target="../media/image56.jpe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42.png"/><Relationship Id="rId10" Type="http://schemas.openxmlformats.org/officeDocument/2006/relationships/image" Target="../media/image59.png"/><Relationship Id="rId4" Type="http://schemas.openxmlformats.org/officeDocument/2006/relationships/image" Target="../media/image41.png"/><Relationship Id="rId9" Type="http://schemas.openxmlformats.org/officeDocument/2006/relationships/image" Target="../media/image58.png"/></Relationships>
</file>

<file path=ppt/slides/_rels/slide78.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3.png"/><Relationship Id="rId3" Type="http://schemas.openxmlformats.org/officeDocument/2006/relationships/image" Target="../media/image39.png"/><Relationship Id="rId7" Type="http://schemas.openxmlformats.org/officeDocument/2006/relationships/image" Target="../media/image56.jpeg"/><Relationship Id="rId12" Type="http://schemas.openxmlformats.org/officeDocument/2006/relationships/image" Target="../media/image62.pn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42.png"/><Relationship Id="rId10" Type="http://schemas.openxmlformats.org/officeDocument/2006/relationships/image" Target="../media/image59.png"/><Relationship Id="rId4" Type="http://schemas.openxmlformats.org/officeDocument/2006/relationships/image" Target="../media/image41.png"/><Relationship Id="rId9" Type="http://schemas.openxmlformats.org/officeDocument/2006/relationships/image" Target="../media/image58.png"/></Relationships>
</file>

<file path=ppt/slides/_rels/slide79.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image" Target="../media/image156.png"/><Relationship Id="rId3" Type="http://schemas.openxmlformats.org/officeDocument/2006/relationships/image" Target="../media/image64.png"/><Relationship Id="rId7" Type="http://schemas.openxmlformats.org/officeDocument/2006/relationships/image" Target="../media/image150.png"/><Relationship Id="rId12" Type="http://schemas.openxmlformats.org/officeDocument/2006/relationships/image" Target="../media/image155.png"/><Relationship Id="rId2" Type="http://schemas.openxmlformats.org/officeDocument/2006/relationships/image" Target="../media/image55.png"/><Relationship Id="rId1" Type="http://schemas.openxmlformats.org/officeDocument/2006/relationships/slideLayout" Target="../slideLayouts/slideLayout5.xml"/><Relationship Id="rId6" Type="http://schemas.openxmlformats.org/officeDocument/2006/relationships/image" Target="../media/image149.png"/><Relationship Id="rId11" Type="http://schemas.openxmlformats.org/officeDocument/2006/relationships/image" Target="../media/image154.png"/><Relationship Id="rId5" Type="http://schemas.openxmlformats.org/officeDocument/2006/relationships/image" Target="../media/image50.png"/><Relationship Id="rId10" Type="http://schemas.openxmlformats.org/officeDocument/2006/relationships/image" Target="../media/image153.png"/><Relationship Id="rId4" Type="http://schemas.openxmlformats.org/officeDocument/2006/relationships/image" Target="../media/image65.png"/><Relationship Id="rId9" Type="http://schemas.openxmlformats.org/officeDocument/2006/relationships/image" Target="../media/image152.png"/></Relationships>
</file>

<file path=ppt/slides/_rels/slide8.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8.wdp"/><Relationship Id="rId5" Type="http://schemas.openxmlformats.org/officeDocument/2006/relationships/image" Target="../media/image27.png"/><Relationship Id="rId4" Type="http://schemas.microsoft.com/office/2007/relationships/hdphoto" Target="../media/hdphoto7.wdp"/><Relationship Id="rId9" Type="http://schemas.openxmlformats.org/officeDocument/2006/relationships/image" Target="../media/image30.tmp"/></Relationships>
</file>

<file path=ppt/slides/_rels/slide80.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image" Target="../media/image156.png"/><Relationship Id="rId3" Type="http://schemas.openxmlformats.org/officeDocument/2006/relationships/image" Target="../media/image64.png"/><Relationship Id="rId7" Type="http://schemas.openxmlformats.org/officeDocument/2006/relationships/image" Target="../media/image150.png"/><Relationship Id="rId12" Type="http://schemas.openxmlformats.org/officeDocument/2006/relationships/image" Target="../media/image155.png"/><Relationship Id="rId2" Type="http://schemas.openxmlformats.org/officeDocument/2006/relationships/image" Target="../media/image55.png"/><Relationship Id="rId1" Type="http://schemas.openxmlformats.org/officeDocument/2006/relationships/slideLayout" Target="../slideLayouts/slideLayout5.xml"/><Relationship Id="rId6" Type="http://schemas.openxmlformats.org/officeDocument/2006/relationships/image" Target="../media/image149.png"/><Relationship Id="rId11" Type="http://schemas.openxmlformats.org/officeDocument/2006/relationships/image" Target="../media/image154.png"/><Relationship Id="rId5" Type="http://schemas.openxmlformats.org/officeDocument/2006/relationships/image" Target="../media/image50.png"/><Relationship Id="rId10" Type="http://schemas.openxmlformats.org/officeDocument/2006/relationships/image" Target="../media/image153.png"/><Relationship Id="rId4" Type="http://schemas.openxmlformats.org/officeDocument/2006/relationships/image" Target="../media/image65.png"/><Relationship Id="rId9" Type="http://schemas.openxmlformats.org/officeDocument/2006/relationships/image" Target="../media/image152.png"/></Relationships>
</file>

<file path=ppt/slides/_rels/slide81.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image" Target="../media/image156.png"/><Relationship Id="rId3" Type="http://schemas.openxmlformats.org/officeDocument/2006/relationships/image" Target="../media/image64.png"/><Relationship Id="rId7" Type="http://schemas.openxmlformats.org/officeDocument/2006/relationships/image" Target="../media/image150.png"/><Relationship Id="rId12" Type="http://schemas.openxmlformats.org/officeDocument/2006/relationships/image" Target="../media/image155.png"/><Relationship Id="rId2" Type="http://schemas.openxmlformats.org/officeDocument/2006/relationships/image" Target="../media/image55.png"/><Relationship Id="rId1" Type="http://schemas.openxmlformats.org/officeDocument/2006/relationships/slideLayout" Target="../slideLayouts/slideLayout5.xml"/><Relationship Id="rId6" Type="http://schemas.openxmlformats.org/officeDocument/2006/relationships/image" Target="../media/image149.png"/><Relationship Id="rId11" Type="http://schemas.openxmlformats.org/officeDocument/2006/relationships/image" Target="../media/image154.png"/><Relationship Id="rId5" Type="http://schemas.openxmlformats.org/officeDocument/2006/relationships/image" Target="../media/image50.png"/><Relationship Id="rId10" Type="http://schemas.openxmlformats.org/officeDocument/2006/relationships/image" Target="../media/image153.png"/><Relationship Id="rId4" Type="http://schemas.openxmlformats.org/officeDocument/2006/relationships/image" Target="../media/image65.png"/><Relationship Id="rId9" Type="http://schemas.openxmlformats.org/officeDocument/2006/relationships/image" Target="../media/image152.png"/></Relationships>
</file>

<file path=ppt/slides/_rels/slide82.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image" Target="../media/image156.png"/><Relationship Id="rId3" Type="http://schemas.openxmlformats.org/officeDocument/2006/relationships/image" Target="../media/image64.png"/><Relationship Id="rId7" Type="http://schemas.openxmlformats.org/officeDocument/2006/relationships/image" Target="../media/image150.png"/><Relationship Id="rId12" Type="http://schemas.openxmlformats.org/officeDocument/2006/relationships/image" Target="../media/image155.png"/><Relationship Id="rId2" Type="http://schemas.openxmlformats.org/officeDocument/2006/relationships/image" Target="../media/image55.png"/><Relationship Id="rId1" Type="http://schemas.openxmlformats.org/officeDocument/2006/relationships/slideLayout" Target="../slideLayouts/slideLayout5.xml"/><Relationship Id="rId6" Type="http://schemas.openxmlformats.org/officeDocument/2006/relationships/image" Target="../media/image149.png"/><Relationship Id="rId11" Type="http://schemas.openxmlformats.org/officeDocument/2006/relationships/image" Target="../media/image154.png"/><Relationship Id="rId5" Type="http://schemas.openxmlformats.org/officeDocument/2006/relationships/image" Target="../media/image50.png"/><Relationship Id="rId10" Type="http://schemas.openxmlformats.org/officeDocument/2006/relationships/image" Target="../media/image153.png"/><Relationship Id="rId4" Type="http://schemas.openxmlformats.org/officeDocument/2006/relationships/image" Target="../media/image65.png"/><Relationship Id="rId9" Type="http://schemas.openxmlformats.org/officeDocument/2006/relationships/image" Target="../media/image152.png"/></Relationships>
</file>

<file path=ppt/slides/_rels/slide8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156.png"/><Relationship Id="rId3" Type="http://schemas.openxmlformats.org/officeDocument/2006/relationships/image" Target="../media/image150.png"/><Relationship Id="rId7" Type="http://schemas.openxmlformats.org/officeDocument/2006/relationships/image" Target="../media/image50.png"/><Relationship Id="rId12" Type="http://schemas.openxmlformats.org/officeDocument/2006/relationships/image" Target="../media/image155.png"/><Relationship Id="rId2" Type="http://schemas.openxmlformats.org/officeDocument/2006/relationships/image" Target="../media/image55.png"/><Relationship Id="rId1" Type="http://schemas.openxmlformats.org/officeDocument/2006/relationships/slideLayout" Target="../slideLayouts/slideLayout5.xml"/><Relationship Id="rId6" Type="http://schemas.openxmlformats.org/officeDocument/2006/relationships/image" Target="../media/image153.png"/><Relationship Id="rId11" Type="http://schemas.openxmlformats.org/officeDocument/2006/relationships/image" Target="../media/image154.png"/><Relationship Id="rId5" Type="http://schemas.openxmlformats.org/officeDocument/2006/relationships/image" Target="../media/image152.png"/><Relationship Id="rId10" Type="http://schemas.openxmlformats.org/officeDocument/2006/relationships/image" Target="../media/image149.png"/><Relationship Id="rId4" Type="http://schemas.openxmlformats.org/officeDocument/2006/relationships/image" Target="../media/image151.png"/><Relationship Id="rId9" Type="http://schemas.openxmlformats.org/officeDocument/2006/relationships/image" Target="../media/image64.png"/></Relationships>
</file>

<file path=ppt/slides/_rels/slide85.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162.png"/><Relationship Id="rId3" Type="http://schemas.openxmlformats.org/officeDocument/2006/relationships/image" Target="../media/image150.png"/><Relationship Id="rId7" Type="http://schemas.openxmlformats.org/officeDocument/2006/relationships/image" Target="../media/image50.png"/><Relationship Id="rId12" Type="http://schemas.openxmlformats.org/officeDocument/2006/relationships/image" Target="../media/image156.png"/><Relationship Id="rId17" Type="http://schemas.openxmlformats.org/officeDocument/2006/relationships/image" Target="../media/image149.png"/><Relationship Id="rId2" Type="http://schemas.openxmlformats.org/officeDocument/2006/relationships/image" Target="../media/image158.png"/><Relationship Id="rId16" Type="http://schemas.openxmlformats.org/officeDocument/2006/relationships/image" Target="../media/image64.png"/><Relationship Id="rId1" Type="http://schemas.openxmlformats.org/officeDocument/2006/relationships/slideLayout" Target="../slideLayouts/slideLayout5.xml"/><Relationship Id="rId6" Type="http://schemas.openxmlformats.org/officeDocument/2006/relationships/image" Target="../media/image161.png"/><Relationship Id="rId11" Type="http://schemas.openxmlformats.org/officeDocument/2006/relationships/image" Target="../media/image155.png"/><Relationship Id="rId5" Type="http://schemas.openxmlformats.org/officeDocument/2006/relationships/image" Target="../media/image160.png"/><Relationship Id="rId15" Type="http://schemas.openxmlformats.org/officeDocument/2006/relationships/image" Target="../media/image164.png"/><Relationship Id="rId10" Type="http://schemas.openxmlformats.org/officeDocument/2006/relationships/image" Target="../media/image154.png"/><Relationship Id="rId4" Type="http://schemas.openxmlformats.org/officeDocument/2006/relationships/image" Target="../media/image159.png"/><Relationship Id="rId9" Type="http://schemas.openxmlformats.org/officeDocument/2006/relationships/image" Target="../media/image55.png"/><Relationship Id="rId14" Type="http://schemas.openxmlformats.org/officeDocument/2006/relationships/image" Target="../media/image163.png"/></Relationships>
</file>

<file path=ppt/slides/_rels/slide8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166.png"/><Relationship Id="rId7" Type="http://schemas.openxmlformats.org/officeDocument/2006/relationships/image" Target="../media/image64.png"/><Relationship Id="rId2" Type="http://schemas.openxmlformats.org/officeDocument/2006/relationships/image" Target="../media/image165.png"/><Relationship Id="rId1" Type="http://schemas.openxmlformats.org/officeDocument/2006/relationships/slideLayout" Target="../slideLayouts/slideLayout5.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 Id="rId9" Type="http://schemas.openxmlformats.org/officeDocument/2006/relationships/image" Target="../media/image170.png"/></Relationships>
</file>

<file path=ppt/slides/_rels/slide8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5.xml"/><Relationship Id="rId5" Type="http://schemas.openxmlformats.org/officeDocument/2006/relationships/image" Target="../media/image174.png"/><Relationship Id="rId4" Type="http://schemas.openxmlformats.org/officeDocument/2006/relationships/image" Target="../media/image17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8.wdp"/><Relationship Id="rId11" Type="http://schemas.openxmlformats.org/officeDocument/2006/relationships/image" Target="../media/image32.jpeg"/><Relationship Id="rId5" Type="http://schemas.openxmlformats.org/officeDocument/2006/relationships/image" Target="../media/image27.png"/><Relationship Id="rId10" Type="http://schemas.microsoft.com/office/2007/relationships/hdphoto" Target="../media/hdphoto10.wdp"/><Relationship Id="rId4" Type="http://schemas.microsoft.com/office/2007/relationships/hdphoto" Target="../media/hdphoto7.wdp"/><Relationship Id="rId9" Type="http://schemas.openxmlformats.org/officeDocument/2006/relationships/image" Target="../media/image3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xml"/><Relationship Id="rId5" Type="http://schemas.openxmlformats.org/officeDocument/2006/relationships/image" Target="../media/image176.png"/><Relationship Id="rId4" Type="http://schemas.openxmlformats.org/officeDocument/2006/relationships/image" Target="../media/image175.png"/></Relationships>
</file>

<file path=ppt/slides/_rels/slide9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image" Target="../media/image177.jpeg"/><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F87892ED-D2D0-488F-BCEA-9F7EF4F9435A}" type="datetime1">
              <a:rPr lang="en-US" smtClean="0"/>
              <a:t>3/7/21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10</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p:cNvGrpSpPr/>
          <p:nvPr/>
        </p:nvGrpSpPr>
        <p:grpSpPr>
          <a:xfrm>
            <a:off x="3505086" y="2497608"/>
            <a:ext cx="3539206" cy="3824517"/>
            <a:chOff x="1259013" y="1971661"/>
            <a:chExt cx="3539206" cy="3824517"/>
          </a:xfrm>
        </p:grpSpPr>
        <p:sp>
          <p:nvSpPr>
            <p:cNvPr id="59" name="Rounded Rectangle 5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1" name="Footer Placeholder 3">
            <a:extLst>
              <a:ext uri="{FF2B5EF4-FFF2-40B4-BE49-F238E27FC236}">
                <a16:creationId xmlns:a16="http://schemas.microsoft.com/office/drawing/2014/main" id="{464D7BCA-51B0-4DAE-A5D3-D4272BA569CD}"/>
              </a:ext>
            </a:extLst>
          </p:cNvPr>
          <p:cNvSpPr txBox="1">
            <a:spLocks/>
          </p:cNvSpPr>
          <p:nvPr/>
        </p:nvSpPr>
        <p:spPr>
          <a:xfrm>
            <a:off x="6094413" y="6280212"/>
            <a:ext cx="4631883" cy="505754"/>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29679387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AA75A3-E721-4A3A-BE0A-70C7BD494E30}"/>
              </a:ext>
            </a:extLst>
          </p:cNvPr>
          <p:cNvSpPr>
            <a:spLocks noGrp="1"/>
          </p:cNvSpPr>
          <p:nvPr>
            <p:ph idx="1"/>
          </p:nvPr>
        </p:nvSpPr>
        <p:spPr>
          <a:xfrm>
            <a:off x="323850" y="2024064"/>
            <a:ext cx="11537950" cy="4681536"/>
          </a:xfrm>
        </p:spPr>
        <p:txBody>
          <a:bodyPr/>
          <a:lstStyle/>
          <a:p>
            <a:r>
              <a:rPr lang="en-US" dirty="0" err="1"/>
              <a:t>ProtectIOn</a:t>
            </a:r>
            <a:endParaRPr lang="en-US" dirty="0"/>
          </a:p>
          <a:p>
            <a:pPr lvl="1"/>
            <a:r>
              <a:rPr lang="en-US" dirty="0"/>
              <a:t>Observation of existing trusted path systems</a:t>
            </a:r>
          </a:p>
          <a:p>
            <a:pPr lvl="1"/>
            <a:r>
              <a:rPr lang="en-US" dirty="0"/>
              <a:t>Fundamental security properties</a:t>
            </a:r>
          </a:p>
          <a:p>
            <a:pPr lvl="1"/>
            <a:r>
              <a:rPr lang="en-US" dirty="0"/>
              <a:t>A system that encapsulates all these properties</a:t>
            </a:r>
          </a:p>
          <a:p>
            <a:r>
              <a:rPr lang="en-US" dirty="0"/>
              <a:t>ProximiTEE</a:t>
            </a:r>
          </a:p>
          <a:p>
            <a:pPr lvl="1"/>
            <a:r>
              <a:rPr lang="en-US" dirty="0"/>
              <a:t>Porting trusted path solution in TEEs is non-trivial</a:t>
            </a:r>
          </a:p>
          <a:p>
            <a:pPr lvl="1"/>
            <a:r>
              <a:rPr lang="en-US" dirty="0"/>
              <a:t>Trust on First use in remote attestation: rerouting attack</a:t>
            </a:r>
          </a:p>
          <a:p>
            <a:pPr lvl="1"/>
            <a:r>
              <a:rPr lang="en-US" dirty="0"/>
              <a:t>Distance bounding to identify a platform</a:t>
            </a:r>
          </a:p>
          <a:p>
            <a:r>
              <a:rPr lang="en-US" dirty="0"/>
              <a:t>PIE</a:t>
            </a:r>
          </a:p>
          <a:p>
            <a:pPr lvl="1"/>
            <a:r>
              <a:rPr lang="en-US" dirty="0"/>
              <a:t>Disaggregate compute model</a:t>
            </a:r>
          </a:p>
          <a:p>
            <a:pPr lvl="1"/>
            <a:r>
              <a:rPr lang="en-US" dirty="0"/>
              <a:t>Platform-wide enclaves: extend enclaves from CPU cores to other HW</a:t>
            </a:r>
          </a:p>
          <a:p>
            <a:pPr lvl="1"/>
            <a:r>
              <a:rPr lang="en-US" dirty="0"/>
              <a:t>Platform awareness and platform-wide attestation </a:t>
            </a:r>
          </a:p>
        </p:txBody>
      </p:sp>
      <p:sp>
        <p:nvSpPr>
          <p:cNvPr id="3" name="Date Placeholder 2">
            <a:extLst>
              <a:ext uri="{FF2B5EF4-FFF2-40B4-BE49-F238E27FC236}">
                <a16:creationId xmlns:a16="http://schemas.microsoft.com/office/drawing/2014/main" id="{4B6F3EE8-DF7D-447F-9442-27FB49D820D0}"/>
              </a:ext>
            </a:extLst>
          </p:cNvPr>
          <p:cNvSpPr>
            <a:spLocks noGrp="1"/>
          </p:cNvSpPr>
          <p:nvPr>
            <p:ph type="dt" sz="half" idx="10"/>
          </p:nvPr>
        </p:nvSpPr>
        <p:spPr/>
        <p:txBody>
          <a:bodyPr/>
          <a:lstStyle/>
          <a:p>
            <a:fld id="{2E351574-DE3B-48D4-BB21-472FD18DCB9D}" type="datetime1">
              <a:rPr lang="en-US" smtClean="0"/>
              <a:t>3/7/21</a:t>
            </a:fld>
            <a:endParaRPr lang="en-GB" dirty="0"/>
          </a:p>
        </p:txBody>
      </p:sp>
      <p:sp>
        <p:nvSpPr>
          <p:cNvPr id="4" name="Footer Placeholder 3">
            <a:extLst>
              <a:ext uri="{FF2B5EF4-FFF2-40B4-BE49-F238E27FC236}">
                <a16:creationId xmlns:a16="http://schemas.microsoft.com/office/drawing/2014/main" id="{66DBADB8-2DC2-4D18-99C3-3BFDF5B8CE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00A5C6D9-A951-45EA-A6ED-AB018F983352}"/>
              </a:ext>
            </a:extLst>
          </p:cNvPr>
          <p:cNvSpPr>
            <a:spLocks noGrp="1"/>
          </p:cNvSpPr>
          <p:nvPr>
            <p:ph type="sldNum" sz="quarter" idx="12"/>
          </p:nvPr>
        </p:nvSpPr>
        <p:spPr/>
        <p:txBody>
          <a:bodyPr/>
          <a:lstStyle/>
          <a:p>
            <a:fld id="{6C6AE60A-B69C-4790-82F7-3882EDF23186}" type="slidenum">
              <a:rPr lang="en-GB" smtClean="0"/>
              <a:t>100</a:t>
            </a:fld>
            <a:endParaRPr lang="en-GB" dirty="0"/>
          </a:p>
        </p:txBody>
      </p:sp>
      <p:sp>
        <p:nvSpPr>
          <p:cNvPr id="6" name="Title 5">
            <a:extLst>
              <a:ext uri="{FF2B5EF4-FFF2-40B4-BE49-F238E27FC236}">
                <a16:creationId xmlns:a16="http://schemas.microsoft.com/office/drawing/2014/main" id="{455729A2-3E2B-4056-8D81-5E0CE2850755}"/>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490323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500"/>
                                        <p:tgtEl>
                                          <p:spTgt spid="2">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
                                            <p:txEl>
                                              <p:pRg st="11" end="11"/>
                                            </p:txEl>
                                          </p:spTgt>
                                        </p:tgtEl>
                                        <p:attrNameLst>
                                          <p:attrName>style.visibility</p:attrName>
                                        </p:attrNameLst>
                                      </p:cBhvr>
                                      <p:to>
                                        <p:strVal val="visible"/>
                                      </p:to>
                                    </p:set>
                                    <p:animEffect transition="in" filter="fade">
                                      <p:cBhvr>
                                        <p:cTn id="44"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3579019" y="4895165"/>
            <a:ext cx="4929555" cy="646331"/>
          </a:xfrm>
          <a:prstGeom prst="rect">
            <a:avLst/>
          </a:prstGeom>
        </p:spPr>
        <p:txBody>
          <a:bodyPr wrap="none">
            <a:spAutoFit/>
          </a:bodyPr>
          <a:lstStyle/>
          <a:p>
            <a:r>
              <a:rPr lang="en-US" sz="3600" dirty="0"/>
              <a:t>Thank you! Questions?</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9A2337A7-5DB8-4156-8C7A-C0DDC34D1924}" type="datetime1">
              <a:rPr lang="en-US" smtClean="0"/>
              <a:t>3/7/21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11</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p:cNvGrpSpPr/>
          <p:nvPr/>
        </p:nvGrpSpPr>
        <p:grpSpPr>
          <a:xfrm>
            <a:off x="3505086" y="2497608"/>
            <a:ext cx="3539206" cy="3824517"/>
            <a:chOff x="1259013" y="1971661"/>
            <a:chExt cx="3539206" cy="3824517"/>
          </a:xfrm>
        </p:grpSpPr>
        <p:sp>
          <p:nvSpPr>
            <p:cNvPr id="59" name="Rounded Rectangle 5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40759193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3/7/21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12</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48953" y="2497608"/>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643555" y="290340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643555" y="3455685"/>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299820" y="3455685"/>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12619" y="344978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2" fill="hold" grpId="0" nodeType="clickEffect">
                                  <p:stCondLst>
                                    <p:cond delay="0"/>
                                  </p:stCondLst>
                                  <p:childTnLst>
                                    <p:animEffect transition="out" filter="wipe(right)">
                                      <p:cBhvr>
                                        <p:cTn id="6" dur="500"/>
                                        <p:tgtEl>
                                          <p:spTgt spid="73"/>
                                        </p:tgtEl>
                                      </p:cBhvr>
                                    </p:animEffect>
                                    <p:set>
                                      <p:cBhvr>
                                        <p:cTn id="7" dur="1" fill="hold">
                                          <p:stCondLst>
                                            <p:cond delay="499"/>
                                          </p:stCondLst>
                                        </p:cTn>
                                        <p:tgtEl>
                                          <p:spTgt spid="7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left)">
                                      <p:cBhvr>
                                        <p:cTn id="1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4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3/7/21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p:cNvSpPr>
            <a:spLocks noGrp="1"/>
          </p:cNvSpPr>
          <p:nvPr>
            <p:ph type="title"/>
          </p:nvPr>
        </p:nvSpPr>
        <p:spPr/>
        <p:txBody>
          <a:bodyPr/>
          <a:lstStyle/>
          <a:p>
            <a:r>
              <a:rPr lang="en-US" dirty="0"/>
              <a:t>Remote Trusted path</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533950" y="4623085"/>
            <a:ext cx="1697901" cy="369332"/>
          </a:xfrm>
          <a:prstGeom prst="rect">
            <a:avLst/>
          </a:prstGeom>
        </p:spPr>
        <p:txBody>
          <a:bodyPr wrap="none">
            <a:spAutoFit/>
          </a:bodyPr>
          <a:lstStyle/>
          <a:p>
            <a:r>
              <a:rPr lang="en-US" dirty="0"/>
              <a:t>Remote server</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3/7/21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14</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531019" y="3401344"/>
            <a:ext cx="4572000"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Hardware</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3" name="Rectangle 12"/>
          <p:cNvSpPr/>
          <p:nvPr/>
        </p:nvSpPr>
        <p:spPr>
          <a:xfrm>
            <a:off x="6858000" y="3401344"/>
            <a:ext cx="4572000"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Hardware</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6779419" y="3340053"/>
            <a:ext cx="4845486"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44858"/>
            <a:ext cx="4723144" cy="2895600"/>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059546" y="4201958"/>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7140461"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345967"/>
            <a:ext cx="11537950" cy="891318"/>
          </a:xfrm>
        </p:spPr>
        <p:txBody>
          <a:bodyPr/>
          <a:lstStyle/>
          <a:p>
            <a:r>
              <a:rPr lang="en-US" dirty="0"/>
              <a:t>OS still manages devices</a:t>
            </a:r>
          </a:p>
          <a:p>
            <a:r>
              <a:rPr lang="en-US" dirty="0"/>
              <a:t>Trust on first use for remote attestation</a:t>
            </a:r>
          </a:p>
          <a:p>
            <a:r>
              <a:rPr lang="en-US" dirty="0"/>
              <a:t>Static HW TCB</a:t>
            </a:r>
          </a:p>
        </p:txBody>
      </p:sp>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500"/>
                                        <p:tgtEl>
                                          <p:spTgt spid="4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par>
                                <p:cTn id="59" presetID="10" presetClass="entr" presetSubtype="0" fill="hold"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500"/>
                                        <p:tgtEl>
                                          <p:spTgt spid="24"/>
                                        </p:tgtEl>
                                      </p:cBhvr>
                                    </p:animEffect>
                                  </p:childTnLst>
                                </p:cTn>
                              </p:par>
                              <p:par>
                                <p:cTn id="62" presetID="10" presetClass="entr" presetSubtype="0" fill="hold" nodeType="with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500"/>
                                        <p:tgtEl>
                                          <p:spTgt spid="19"/>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500"/>
                                        <p:tgtEl>
                                          <p:spTgt spid="25"/>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nodeType="clickEffect">
                                  <p:stCondLst>
                                    <p:cond delay="0"/>
                                  </p:stCondLst>
                                  <p:childTnLst>
                                    <p:animEffect transition="out" filter="fade">
                                      <p:cBhvr>
                                        <p:cTn id="76" dur="500"/>
                                        <p:tgtEl>
                                          <p:spTgt spid="21"/>
                                        </p:tgtEl>
                                      </p:cBhvr>
                                    </p:animEffect>
                                    <p:set>
                                      <p:cBhvr>
                                        <p:cTn id="77" dur="1" fill="hold">
                                          <p:stCondLst>
                                            <p:cond delay="499"/>
                                          </p:stCondLst>
                                        </p:cTn>
                                        <p:tgtEl>
                                          <p:spTgt spid="21"/>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24"/>
                                        </p:tgtEl>
                                      </p:cBhvr>
                                    </p:animEffect>
                                    <p:set>
                                      <p:cBhvr>
                                        <p:cTn id="80" dur="1" fill="hold">
                                          <p:stCondLst>
                                            <p:cond delay="499"/>
                                          </p:stCondLst>
                                        </p:cTn>
                                        <p:tgtEl>
                                          <p:spTgt spid="24"/>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19"/>
                                        </p:tgtEl>
                                      </p:cBhvr>
                                    </p:animEffect>
                                    <p:set>
                                      <p:cBhvr>
                                        <p:cTn id="83" dur="1" fill="hold">
                                          <p:stCondLst>
                                            <p:cond delay="499"/>
                                          </p:stCondLst>
                                        </p:cTn>
                                        <p:tgtEl>
                                          <p:spTgt spid="19"/>
                                        </p:tgtEl>
                                        <p:attrNameLst>
                                          <p:attrName>style.visibility</p:attrName>
                                        </p:attrNameLst>
                                      </p:cBhvr>
                                      <p:to>
                                        <p:strVal val="hidden"/>
                                      </p:to>
                                    </p:set>
                                  </p:childTnLst>
                                </p:cTn>
                              </p:par>
                              <p:par>
                                <p:cTn id="84" presetID="10" presetClass="exit" presetSubtype="0" fill="hold" nodeType="withEffect">
                                  <p:stCondLst>
                                    <p:cond delay="0"/>
                                  </p:stCondLst>
                                  <p:childTnLst>
                                    <p:animEffect transition="out" filter="fade">
                                      <p:cBhvr>
                                        <p:cTn id="85" dur="500"/>
                                        <p:tgtEl>
                                          <p:spTgt spid="23"/>
                                        </p:tgtEl>
                                      </p:cBhvr>
                                    </p:animEffect>
                                    <p:set>
                                      <p:cBhvr>
                                        <p:cTn id="86" dur="1" fill="hold">
                                          <p:stCondLst>
                                            <p:cond delay="499"/>
                                          </p:stCondLst>
                                        </p:cTn>
                                        <p:tgtEl>
                                          <p:spTgt spid="23"/>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25"/>
                                        </p:tgtEl>
                                      </p:cBhvr>
                                    </p:animEffect>
                                    <p:set>
                                      <p:cBhvr>
                                        <p:cTn id="89" dur="1" fill="hold">
                                          <p:stCondLst>
                                            <p:cond delay="499"/>
                                          </p:stCondLst>
                                        </p:cTn>
                                        <p:tgtEl>
                                          <p:spTgt spid="25"/>
                                        </p:tgtEl>
                                        <p:attrNameLst>
                                          <p:attrName>style.visibility</p:attrName>
                                        </p:attrNameLst>
                                      </p:cBhvr>
                                      <p:to>
                                        <p:strVal val="hidden"/>
                                      </p:to>
                                    </p:set>
                                  </p:childTnLst>
                                </p:cTn>
                              </p:par>
                            </p:childTnLst>
                          </p:cTn>
                        </p:par>
                        <p:par>
                          <p:cTn id="90" fill="hold">
                            <p:stCondLst>
                              <p:cond delay="500"/>
                            </p:stCondLst>
                            <p:childTnLst>
                              <p:par>
                                <p:cTn id="91" presetID="10" presetClass="entr" presetSubtype="0" fill="hold" grpId="0" nodeType="after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fade">
                                      <p:cBhvr>
                                        <p:cTn id="93" dur="500"/>
                                        <p:tgtEl>
                                          <p:spTgt spid="2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2"/>
                                        </p:tgtEl>
                                        <p:attrNameLst>
                                          <p:attrName>style.visibility</p:attrName>
                                        </p:attrNameLst>
                                      </p:cBhvr>
                                      <p:to>
                                        <p:strVal val="visible"/>
                                      </p:to>
                                    </p:set>
                                    <p:animEffect transition="in" filter="fade">
                                      <p:cBhvr>
                                        <p:cTn id="96" dur="500"/>
                                        <p:tgtEl>
                                          <p:spTgt spid="22"/>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45"/>
                                        </p:tgtEl>
                                        <p:attrNameLst>
                                          <p:attrName>style.visibility</p:attrName>
                                        </p:attrNameLst>
                                      </p:cBhvr>
                                      <p:to>
                                        <p:strVal val="visible"/>
                                      </p:to>
                                    </p:set>
                                    <p:animEffect transition="in" filter="fade">
                                      <p:cBhvr>
                                        <p:cTn id="99" dur="500"/>
                                        <p:tgtEl>
                                          <p:spTgt spid="45"/>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6"/>
                                        </p:tgtEl>
                                        <p:attrNameLst>
                                          <p:attrName>style.visibility</p:attrName>
                                        </p:attrNameLst>
                                      </p:cBhvr>
                                      <p:to>
                                        <p:strVal val="visible"/>
                                      </p:to>
                                    </p:set>
                                    <p:animEffect transition="in" filter="fade">
                                      <p:cBhvr>
                                        <p:cTn id="102" dur="500"/>
                                        <p:tgtEl>
                                          <p:spTgt spid="46"/>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36">
                                            <p:txEl>
                                              <p:pRg st="0" end="0"/>
                                            </p:txEl>
                                          </p:spTgt>
                                        </p:tgtEl>
                                        <p:attrNameLst>
                                          <p:attrName>style.visibility</p:attrName>
                                        </p:attrNameLst>
                                      </p:cBhvr>
                                      <p:to>
                                        <p:strVal val="visible"/>
                                      </p:to>
                                    </p:set>
                                    <p:animEffect transition="in" filter="fade">
                                      <p:cBhvr>
                                        <p:cTn id="107" dur="500"/>
                                        <p:tgtEl>
                                          <p:spTgt spid="36">
                                            <p:txEl>
                                              <p:pRg st="0" end="0"/>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36">
                                            <p:txEl>
                                              <p:pRg st="1" end="1"/>
                                            </p:txEl>
                                          </p:spTgt>
                                        </p:tgtEl>
                                        <p:attrNameLst>
                                          <p:attrName>style.visibility</p:attrName>
                                        </p:attrNameLst>
                                      </p:cBhvr>
                                      <p:to>
                                        <p:strVal val="visible"/>
                                      </p:to>
                                    </p:set>
                                    <p:animEffect transition="in" filter="fade">
                                      <p:cBhvr>
                                        <p:cTn id="112" dur="500"/>
                                        <p:tgtEl>
                                          <p:spTgt spid="36">
                                            <p:txEl>
                                              <p:pRg st="1" end="1"/>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36">
                                            <p:txEl>
                                              <p:pRg st="2" end="2"/>
                                            </p:txEl>
                                          </p:spTgt>
                                        </p:tgtEl>
                                        <p:attrNameLst>
                                          <p:attrName>style.visibility</p:attrName>
                                        </p:attrNameLst>
                                      </p:cBhvr>
                                      <p:to>
                                        <p:strVal val="visible"/>
                                      </p:to>
                                    </p:set>
                                    <p:animEffect transition="in" filter="fade">
                                      <p:cBhvr>
                                        <p:cTn id="117" dur="500"/>
                                        <p:tgtEl>
                                          <p:spTgt spid="3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3"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63E6DD3-288E-4A5F-B67C-84676214D07E}"/>
              </a:ext>
            </a:extLst>
          </p:cNvPr>
          <p:cNvSpPr>
            <a:spLocks noGrp="1"/>
          </p:cNvSpPr>
          <p:nvPr>
            <p:ph type="dt" sz="half" idx="10"/>
          </p:nvPr>
        </p:nvSpPr>
        <p:spPr/>
        <p:txBody>
          <a:bodyPr/>
          <a:lstStyle/>
          <a:p>
            <a:fld id="{2E351574-DE3B-48D4-BB21-472FD18DCB9D}" type="datetime1">
              <a:rPr lang="en-US" smtClean="0"/>
              <a:t>3/7/21</a:t>
            </a:fld>
            <a:endParaRPr lang="en-GB" dirty="0"/>
          </a:p>
        </p:txBody>
      </p:sp>
      <p:sp>
        <p:nvSpPr>
          <p:cNvPr id="4" name="Footer Placeholder 3">
            <a:extLst>
              <a:ext uri="{FF2B5EF4-FFF2-40B4-BE49-F238E27FC236}">
                <a16:creationId xmlns:a16="http://schemas.microsoft.com/office/drawing/2014/main" id="{57D5CB64-EF97-4014-BA92-C23E905D2BC1}"/>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9AD5FA8-29F1-4ADF-A839-26D3816AACCB}"/>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E84E98D0-8653-49BA-8D55-13E59960401E}"/>
              </a:ext>
            </a:extLst>
          </p:cNvPr>
          <p:cNvSpPr>
            <a:spLocks noGrp="1"/>
          </p:cNvSpPr>
          <p:nvPr>
            <p:ph type="title"/>
          </p:nvPr>
        </p:nvSpPr>
        <p:spPr>
          <a:xfrm>
            <a:off x="323850" y="620714"/>
            <a:ext cx="11537950" cy="972000"/>
          </a:xfrm>
        </p:spPr>
        <p:txBody>
          <a:bodyPr/>
          <a:lstStyle/>
          <a:p>
            <a:r>
              <a:rPr lang="en-US" dirty="0"/>
              <a:t>Traditional CPU-centric Model</a:t>
            </a:r>
          </a:p>
        </p:txBody>
      </p:sp>
      <p:pic>
        <p:nvPicPr>
          <p:cNvPr id="54" name="Picture 53">
            <a:extLst>
              <a:ext uri="{FF2B5EF4-FFF2-40B4-BE49-F238E27FC236}">
                <a16:creationId xmlns:a16="http://schemas.microsoft.com/office/drawing/2014/main" id="{9E7371D2-7084-453F-AD47-C947A40918B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035" b="7413"/>
          <a:stretch/>
        </p:blipFill>
        <p:spPr>
          <a:xfrm>
            <a:off x="8379619" y="2815225"/>
            <a:ext cx="1225687" cy="1048610"/>
          </a:xfrm>
          <a:prstGeom prst="rect">
            <a:avLst/>
          </a:prstGeom>
        </p:spPr>
      </p:pic>
      <p:sp>
        <p:nvSpPr>
          <p:cNvPr id="55" name="Rectangle: Rounded Corners 54">
            <a:extLst>
              <a:ext uri="{FF2B5EF4-FFF2-40B4-BE49-F238E27FC236}">
                <a16:creationId xmlns:a16="http://schemas.microsoft.com/office/drawing/2014/main" id="{84504DF8-60E3-4D65-9D64-71D8EC0AE018}"/>
              </a:ext>
            </a:extLst>
          </p:cNvPr>
          <p:cNvSpPr/>
          <p:nvPr/>
        </p:nvSpPr>
        <p:spPr>
          <a:xfrm>
            <a:off x="3484164" y="2826672"/>
            <a:ext cx="4317558" cy="3116927"/>
          </a:xfrm>
          <a:prstGeom prst="roundRect">
            <a:avLst>
              <a:gd name="adj" fmla="val 121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Rectangle: Rounded Corners 55">
            <a:extLst>
              <a:ext uri="{FF2B5EF4-FFF2-40B4-BE49-F238E27FC236}">
                <a16:creationId xmlns:a16="http://schemas.microsoft.com/office/drawing/2014/main" id="{925E1A8A-CCB1-40FD-AB91-29B8D56D8481}"/>
              </a:ext>
            </a:extLst>
          </p:cNvPr>
          <p:cNvSpPr/>
          <p:nvPr/>
        </p:nvSpPr>
        <p:spPr>
          <a:xfrm>
            <a:off x="3633250" y="5193433"/>
            <a:ext cx="4019385" cy="549082"/>
          </a:xfrm>
          <a:prstGeom prst="roundRect">
            <a:avLst>
              <a:gd name="adj" fmla="val 6294"/>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Security Monitor (SM)</a:t>
            </a:r>
          </a:p>
        </p:txBody>
      </p:sp>
      <p:sp>
        <p:nvSpPr>
          <p:cNvPr id="60" name="Rectangle: Rounded Corners 59">
            <a:extLst>
              <a:ext uri="{FF2B5EF4-FFF2-40B4-BE49-F238E27FC236}">
                <a16:creationId xmlns:a16="http://schemas.microsoft.com/office/drawing/2014/main" id="{08AF40F6-0829-4D87-909C-66D413AEAA90}"/>
              </a:ext>
            </a:extLst>
          </p:cNvPr>
          <p:cNvSpPr/>
          <p:nvPr/>
        </p:nvSpPr>
        <p:spPr>
          <a:xfrm>
            <a:off x="3409316"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1" name="Rectangle: Rounded Corners 60">
            <a:extLst>
              <a:ext uri="{FF2B5EF4-FFF2-40B4-BE49-F238E27FC236}">
                <a16:creationId xmlns:a16="http://schemas.microsoft.com/office/drawing/2014/main" id="{71A9D7F2-08C3-49F1-BDC4-2333A564E0D1}"/>
              </a:ext>
            </a:extLst>
          </p:cNvPr>
          <p:cNvSpPr/>
          <p:nvPr/>
        </p:nvSpPr>
        <p:spPr>
          <a:xfrm rot="5400000">
            <a:off x="4948197" y="2787791"/>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2" name="Rectangle: Rounded Corners 61">
            <a:extLst>
              <a:ext uri="{FF2B5EF4-FFF2-40B4-BE49-F238E27FC236}">
                <a16:creationId xmlns:a16="http://schemas.microsoft.com/office/drawing/2014/main" id="{B47EFCEF-08FC-4F84-B388-A6CAEBF43264}"/>
              </a:ext>
            </a:extLst>
          </p:cNvPr>
          <p:cNvSpPr/>
          <p:nvPr/>
        </p:nvSpPr>
        <p:spPr>
          <a:xfrm>
            <a:off x="3633251" y="3031417"/>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USB</a:t>
            </a:r>
          </a:p>
        </p:txBody>
      </p:sp>
      <p:sp>
        <p:nvSpPr>
          <p:cNvPr id="63" name="Rectangle: Rounded Corners 62">
            <a:extLst>
              <a:ext uri="{FF2B5EF4-FFF2-40B4-BE49-F238E27FC236}">
                <a16:creationId xmlns:a16="http://schemas.microsoft.com/office/drawing/2014/main" id="{49268E94-AA31-42DB-B73D-DE6AFA15C389}"/>
              </a:ext>
            </a:extLst>
          </p:cNvPr>
          <p:cNvSpPr/>
          <p:nvPr/>
        </p:nvSpPr>
        <p:spPr>
          <a:xfrm>
            <a:off x="6608003" y="3031417"/>
            <a:ext cx="1039632" cy="616227"/>
          </a:xfrm>
          <a:prstGeom prst="roundRect">
            <a:avLst>
              <a:gd name="adj" fmla="val 5649"/>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a:t>
            </a:r>
          </a:p>
        </p:txBody>
      </p:sp>
      <p:cxnSp>
        <p:nvCxnSpPr>
          <p:cNvPr id="64" name="Straight Connector 63">
            <a:extLst>
              <a:ext uri="{FF2B5EF4-FFF2-40B4-BE49-F238E27FC236}">
                <a16:creationId xmlns:a16="http://schemas.microsoft.com/office/drawing/2014/main" id="{D67DE6B0-844F-4E44-BED5-7B950B14DCAA}"/>
              </a:ext>
            </a:extLst>
          </p:cNvPr>
          <p:cNvCxnSpPr>
            <a:cxnSpLocks/>
            <a:stCxn id="61" idx="1"/>
            <a:endCxn id="86" idx="2"/>
          </p:cNvCxnSpPr>
          <p:nvPr/>
        </p:nvCxnSpPr>
        <p:spPr>
          <a:xfrm flipV="1">
            <a:off x="5022740" y="2144849"/>
            <a:ext cx="1988" cy="60728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65" name="Picture 64">
            <a:extLst>
              <a:ext uri="{FF2B5EF4-FFF2-40B4-BE49-F238E27FC236}">
                <a16:creationId xmlns:a16="http://schemas.microsoft.com/office/drawing/2014/main" id="{4A07D6F7-C55B-496B-85F9-38DC09C6F2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2309356" y="2789400"/>
            <a:ext cx="1100263" cy="1100263"/>
          </a:xfrm>
          <a:prstGeom prst="rect">
            <a:avLst/>
          </a:prstGeom>
        </p:spPr>
      </p:pic>
      <p:sp>
        <p:nvSpPr>
          <p:cNvPr id="81" name="Rectangle: Rounded Corners 80">
            <a:extLst>
              <a:ext uri="{FF2B5EF4-FFF2-40B4-BE49-F238E27FC236}">
                <a16:creationId xmlns:a16="http://schemas.microsoft.com/office/drawing/2014/main" id="{CFB4DCB2-C6F0-4EB4-94CE-AA1522C7C2FA}"/>
              </a:ext>
            </a:extLst>
          </p:cNvPr>
          <p:cNvSpPr/>
          <p:nvPr/>
        </p:nvSpPr>
        <p:spPr>
          <a:xfrm>
            <a:off x="7730131"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82" name="Straight Connector 81">
            <a:extLst>
              <a:ext uri="{FF2B5EF4-FFF2-40B4-BE49-F238E27FC236}">
                <a16:creationId xmlns:a16="http://schemas.microsoft.com/office/drawing/2014/main" id="{5C17900E-D3DE-4CEE-B010-685C43C35D85}"/>
              </a:ext>
            </a:extLst>
          </p:cNvPr>
          <p:cNvCxnSpPr>
            <a:cxnSpLocks/>
            <a:stCxn id="63" idx="3"/>
            <a:endCxn id="81" idx="1"/>
          </p:cNvCxnSpPr>
          <p:nvPr/>
        </p:nvCxnSpPr>
        <p:spPr>
          <a:xfrm>
            <a:off x="7647635" y="3339531"/>
            <a:ext cx="82496"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663D551F-3034-47FC-893C-C4CFC305E31B}"/>
              </a:ext>
            </a:extLst>
          </p:cNvPr>
          <p:cNvCxnSpPr>
            <a:cxnSpLocks/>
            <a:stCxn id="81" idx="3"/>
            <a:endCxn id="54" idx="1"/>
          </p:cNvCxnSpPr>
          <p:nvPr/>
        </p:nvCxnSpPr>
        <p:spPr>
          <a:xfrm flipV="1">
            <a:off x="7879217" y="3339530"/>
            <a:ext cx="500402" cy="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85" name="Group 84">
            <a:extLst>
              <a:ext uri="{FF2B5EF4-FFF2-40B4-BE49-F238E27FC236}">
                <a16:creationId xmlns:a16="http://schemas.microsoft.com/office/drawing/2014/main" id="{FBD922B7-764F-42A9-A123-3F3D2BB9534D}"/>
              </a:ext>
            </a:extLst>
          </p:cNvPr>
          <p:cNvGrpSpPr/>
          <p:nvPr/>
        </p:nvGrpSpPr>
        <p:grpSpPr>
          <a:xfrm>
            <a:off x="3667042" y="1743307"/>
            <a:ext cx="2715371" cy="401542"/>
            <a:chOff x="3896138" y="1785067"/>
            <a:chExt cx="2715371" cy="401542"/>
          </a:xfrm>
        </p:grpSpPr>
        <p:sp>
          <p:nvSpPr>
            <p:cNvPr id="86" name="Rectangle: Rounded Corners 85">
              <a:extLst>
                <a:ext uri="{FF2B5EF4-FFF2-40B4-BE49-F238E27FC236}">
                  <a16:creationId xmlns:a16="http://schemas.microsoft.com/office/drawing/2014/main" id="{BD2A7A13-E99E-4151-B38E-51C66C7B82BE}"/>
                </a:ext>
              </a:extLst>
            </p:cNvPr>
            <p:cNvSpPr/>
            <p:nvPr/>
          </p:nvSpPr>
          <p:spPr>
            <a:xfrm>
              <a:off x="3896138" y="1785068"/>
              <a:ext cx="2715371" cy="401541"/>
            </a:xfrm>
            <a:prstGeom prst="roundRect">
              <a:avLst>
                <a:gd name="adj"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7" name="Rectangle 86">
              <a:extLst>
                <a:ext uri="{FF2B5EF4-FFF2-40B4-BE49-F238E27FC236}">
                  <a16:creationId xmlns:a16="http://schemas.microsoft.com/office/drawing/2014/main" id="{3628248A-D40A-4474-B525-2E3370F79B4C}"/>
                </a:ext>
              </a:extLst>
            </p:cNvPr>
            <p:cNvSpPr/>
            <p:nvPr/>
          </p:nvSpPr>
          <p:spPr>
            <a:xfrm>
              <a:off x="6057912" y="1785067"/>
              <a:ext cx="306690" cy="401541"/>
            </a:xfrm>
            <a:prstGeom prst="rect">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8" name="Rectangle 87">
              <a:extLst>
                <a:ext uri="{FF2B5EF4-FFF2-40B4-BE49-F238E27FC236}">
                  <a16:creationId xmlns:a16="http://schemas.microsoft.com/office/drawing/2014/main" id="{C7C29345-B87B-4F35-9C5B-6DD3E9BD60B8}"/>
                </a:ext>
              </a:extLst>
            </p:cNvPr>
            <p:cNvSpPr/>
            <p:nvPr/>
          </p:nvSpPr>
          <p:spPr>
            <a:xfrm>
              <a:off x="4579242" y="1785067"/>
              <a:ext cx="274613" cy="401541"/>
            </a:xfrm>
            <a:prstGeom prst="rect">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95" name="Rectangle 94">
            <a:extLst>
              <a:ext uri="{FF2B5EF4-FFF2-40B4-BE49-F238E27FC236}">
                <a16:creationId xmlns:a16="http://schemas.microsoft.com/office/drawing/2014/main" id="{34C21F8D-72C7-43D8-A883-1A99F2218DC4}"/>
              </a:ext>
            </a:extLst>
          </p:cNvPr>
          <p:cNvSpPr/>
          <p:nvPr/>
        </p:nvSpPr>
        <p:spPr>
          <a:xfrm>
            <a:off x="2391089" y="1743307"/>
            <a:ext cx="1018227" cy="369332"/>
          </a:xfrm>
          <a:prstGeom prst="rect">
            <a:avLst/>
          </a:prstGeom>
        </p:spPr>
        <p:txBody>
          <a:bodyPr wrap="none">
            <a:spAutoFit/>
          </a:bodyPr>
          <a:lstStyle/>
          <a:p>
            <a:r>
              <a:rPr lang="en-US" dirty="0"/>
              <a:t>Memory</a:t>
            </a:r>
          </a:p>
        </p:txBody>
      </p:sp>
      <p:sp>
        <p:nvSpPr>
          <p:cNvPr id="96" name="Rectangle 95">
            <a:extLst>
              <a:ext uri="{FF2B5EF4-FFF2-40B4-BE49-F238E27FC236}">
                <a16:creationId xmlns:a16="http://schemas.microsoft.com/office/drawing/2014/main" id="{6358BE5C-4782-47FA-9871-043F5614BE19}"/>
              </a:ext>
            </a:extLst>
          </p:cNvPr>
          <p:cNvSpPr/>
          <p:nvPr/>
        </p:nvSpPr>
        <p:spPr>
          <a:xfrm>
            <a:off x="5031237" y="5996668"/>
            <a:ext cx="1223413" cy="369332"/>
          </a:xfrm>
          <a:prstGeom prst="rect">
            <a:avLst/>
          </a:prstGeom>
        </p:spPr>
        <p:txBody>
          <a:bodyPr wrap="none">
            <a:spAutoFit/>
          </a:bodyPr>
          <a:lstStyle/>
          <a:p>
            <a:pPr algn="ctr"/>
            <a:r>
              <a:rPr lang="en-US" dirty="0"/>
              <a:t>Processor</a:t>
            </a:r>
          </a:p>
        </p:txBody>
      </p:sp>
      <p:pic>
        <p:nvPicPr>
          <p:cNvPr id="101" name="Picture 100">
            <a:extLst>
              <a:ext uri="{FF2B5EF4-FFF2-40B4-BE49-F238E27FC236}">
                <a16:creationId xmlns:a16="http://schemas.microsoft.com/office/drawing/2014/main" id="{520F3508-9ED5-4596-B240-1C547354516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992" r="8086"/>
          <a:stretch/>
        </p:blipFill>
        <p:spPr>
          <a:xfrm>
            <a:off x="8532019" y="4060764"/>
            <a:ext cx="914400" cy="924521"/>
          </a:xfrm>
          <a:prstGeom prst="rect">
            <a:avLst/>
          </a:prstGeom>
        </p:spPr>
      </p:pic>
      <p:sp>
        <p:nvSpPr>
          <p:cNvPr id="103" name="Rectangle: Rounded Corners 102">
            <a:extLst>
              <a:ext uri="{FF2B5EF4-FFF2-40B4-BE49-F238E27FC236}">
                <a16:creationId xmlns:a16="http://schemas.microsoft.com/office/drawing/2014/main" id="{04FD6EBE-2A60-4B2B-9EDE-CA1B6C88E9EB}"/>
              </a:ext>
            </a:extLst>
          </p:cNvPr>
          <p:cNvSpPr/>
          <p:nvPr/>
        </p:nvSpPr>
        <p:spPr>
          <a:xfrm>
            <a:off x="6608003" y="4212079"/>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SATA</a:t>
            </a:r>
          </a:p>
        </p:txBody>
      </p:sp>
      <p:sp>
        <p:nvSpPr>
          <p:cNvPr id="109" name="Rectangle: Rounded Corners 108">
            <a:extLst>
              <a:ext uri="{FF2B5EF4-FFF2-40B4-BE49-F238E27FC236}">
                <a16:creationId xmlns:a16="http://schemas.microsoft.com/office/drawing/2014/main" id="{F9ED6D01-5102-4029-AA41-923254114461}"/>
              </a:ext>
            </a:extLst>
          </p:cNvPr>
          <p:cNvSpPr/>
          <p:nvPr/>
        </p:nvSpPr>
        <p:spPr>
          <a:xfrm>
            <a:off x="7730131" y="4482789"/>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0" name="Straight Connector 109">
            <a:extLst>
              <a:ext uri="{FF2B5EF4-FFF2-40B4-BE49-F238E27FC236}">
                <a16:creationId xmlns:a16="http://schemas.microsoft.com/office/drawing/2014/main" id="{A8A3B3D2-196A-4AFD-AD6F-35C73A4808E3}"/>
              </a:ext>
            </a:extLst>
          </p:cNvPr>
          <p:cNvCxnSpPr>
            <a:cxnSpLocks/>
            <a:stCxn id="109" idx="3"/>
            <a:endCxn id="101" idx="1"/>
          </p:cNvCxnSpPr>
          <p:nvPr/>
        </p:nvCxnSpPr>
        <p:spPr>
          <a:xfrm>
            <a:off x="7879217" y="4521673"/>
            <a:ext cx="652802" cy="135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ABCF0257-C9E9-40C2-A03E-BB8726C37E9E}"/>
              </a:ext>
            </a:extLst>
          </p:cNvPr>
          <p:cNvCxnSpPr>
            <a:cxnSpLocks/>
            <a:stCxn id="103" idx="3"/>
            <a:endCxn id="109" idx="1"/>
          </p:cNvCxnSpPr>
          <p:nvPr/>
        </p:nvCxnSpPr>
        <p:spPr>
          <a:xfrm>
            <a:off x="7647635" y="4520193"/>
            <a:ext cx="82496" cy="148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18" name="Rectangle: Rounded Corners 117">
            <a:extLst>
              <a:ext uri="{FF2B5EF4-FFF2-40B4-BE49-F238E27FC236}">
                <a16:creationId xmlns:a16="http://schemas.microsoft.com/office/drawing/2014/main" id="{B63A835A-0236-48F6-926E-03453293B64B}"/>
              </a:ext>
            </a:extLst>
          </p:cNvPr>
          <p:cNvSpPr/>
          <p:nvPr/>
        </p:nvSpPr>
        <p:spPr>
          <a:xfrm>
            <a:off x="3633250" y="4212079"/>
            <a:ext cx="1039632" cy="616227"/>
          </a:xfrm>
          <a:prstGeom prst="roundRect">
            <a:avLst>
              <a:gd name="adj" fmla="val 5649"/>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TB</a:t>
            </a:r>
          </a:p>
        </p:txBody>
      </p:sp>
      <p:cxnSp>
        <p:nvCxnSpPr>
          <p:cNvPr id="119" name="Straight Connector 118">
            <a:extLst>
              <a:ext uri="{FF2B5EF4-FFF2-40B4-BE49-F238E27FC236}">
                <a16:creationId xmlns:a16="http://schemas.microsoft.com/office/drawing/2014/main" id="{FF958D32-2556-48D8-B955-E8EBA6E7391A}"/>
              </a:ext>
            </a:extLst>
          </p:cNvPr>
          <p:cNvCxnSpPr>
            <a:cxnSpLocks/>
            <a:stCxn id="60" idx="3"/>
            <a:endCxn id="62" idx="1"/>
          </p:cNvCxnSpPr>
          <p:nvPr/>
        </p:nvCxnSpPr>
        <p:spPr>
          <a:xfrm flipV="1">
            <a:off x="3558402" y="3339531"/>
            <a:ext cx="74849"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24" name="Rectangle: Rounded Corners 123">
            <a:extLst>
              <a:ext uri="{FF2B5EF4-FFF2-40B4-BE49-F238E27FC236}">
                <a16:creationId xmlns:a16="http://schemas.microsoft.com/office/drawing/2014/main" id="{E61BE010-612C-421C-BF5F-146841AF3BC2}"/>
              </a:ext>
            </a:extLst>
          </p:cNvPr>
          <p:cNvSpPr/>
          <p:nvPr/>
        </p:nvSpPr>
        <p:spPr>
          <a:xfrm>
            <a:off x="3409621" y="448130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25" name="Straight Connector 124">
            <a:extLst>
              <a:ext uri="{FF2B5EF4-FFF2-40B4-BE49-F238E27FC236}">
                <a16:creationId xmlns:a16="http://schemas.microsoft.com/office/drawing/2014/main" id="{9C52E7B1-DD01-443E-A26E-099E442BFC9C}"/>
              </a:ext>
            </a:extLst>
          </p:cNvPr>
          <p:cNvCxnSpPr>
            <a:cxnSpLocks/>
            <a:stCxn id="118" idx="1"/>
            <a:endCxn id="124" idx="3"/>
          </p:cNvCxnSpPr>
          <p:nvPr/>
        </p:nvCxnSpPr>
        <p:spPr>
          <a:xfrm flipH="1" flipV="1">
            <a:off x="3558707" y="4520192"/>
            <a:ext cx="74543"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28" name="Picture 127">
            <a:extLst>
              <a:ext uri="{FF2B5EF4-FFF2-40B4-BE49-F238E27FC236}">
                <a16:creationId xmlns:a16="http://schemas.microsoft.com/office/drawing/2014/main" id="{3C346087-04E3-4D55-A6F6-88482452D6F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2048187" y="4109958"/>
            <a:ext cx="1049782" cy="820244"/>
          </a:xfrm>
          <a:prstGeom prst="rect">
            <a:avLst/>
          </a:prstGeom>
        </p:spPr>
      </p:pic>
      <p:cxnSp>
        <p:nvCxnSpPr>
          <p:cNvPr id="129" name="Straight Connector 128">
            <a:extLst>
              <a:ext uri="{FF2B5EF4-FFF2-40B4-BE49-F238E27FC236}">
                <a16:creationId xmlns:a16="http://schemas.microsoft.com/office/drawing/2014/main" id="{C930E118-2E7F-4D46-80FC-58AF144D8F35}"/>
              </a:ext>
            </a:extLst>
          </p:cNvPr>
          <p:cNvCxnSpPr>
            <a:cxnSpLocks/>
            <a:stCxn id="128" idx="3"/>
            <a:endCxn id="124" idx="1"/>
          </p:cNvCxnSpPr>
          <p:nvPr/>
        </p:nvCxnSpPr>
        <p:spPr>
          <a:xfrm>
            <a:off x="3097969" y="4520080"/>
            <a:ext cx="311652" cy="11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135" name="Group 134">
            <a:extLst>
              <a:ext uri="{FF2B5EF4-FFF2-40B4-BE49-F238E27FC236}">
                <a16:creationId xmlns:a16="http://schemas.microsoft.com/office/drawing/2014/main" id="{3E190312-09A2-4B00-AF8C-1ABA3C6CBB34}"/>
              </a:ext>
            </a:extLst>
          </p:cNvPr>
          <p:cNvGrpSpPr/>
          <p:nvPr/>
        </p:nvGrpSpPr>
        <p:grpSpPr>
          <a:xfrm>
            <a:off x="4693548" y="3031417"/>
            <a:ext cx="1898785" cy="1898785"/>
            <a:chOff x="4693548" y="3031417"/>
            <a:chExt cx="1898785" cy="1898785"/>
          </a:xfrm>
          <a:solidFill>
            <a:schemeClr val="bg1">
              <a:lumMod val="75000"/>
            </a:schemeClr>
          </a:solidFill>
        </p:grpSpPr>
        <p:sp>
          <p:nvSpPr>
            <p:cNvPr id="132" name="Rectangle 131">
              <a:extLst>
                <a:ext uri="{FF2B5EF4-FFF2-40B4-BE49-F238E27FC236}">
                  <a16:creationId xmlns:a16="http://schemas.microsoft.com/office/drawing/2014/main" id="{CF7B4A10-C8A9-4C42-8061-547B79F5843A}"/>
                </a:ext>
              </a:extLst>
            </p:cNvPr>
            <p:cNvSpPr/>
            <p:nvPr/>
          </p:nvSpPr>
          <p:spPr>
            <a:xfrm>
              <a:off x="5546743" y="3031417"/>
              <a:ext cx="192397"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3377B2DE-3691-4B4E-9FBD-E17E9E85E4A9}"/>
                </a:ext>
              </a:extLst>
            </p:cNvPr>
            <p:cNvSpPr/>
            <p:nvPr/>
          </p:nvSpPr>
          <p:spPr>
            <a:xfrm rot="16200000">
              <a:off x="5594841" y="2390139"/>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35A922C-BE6F-465C-B76B-E31BE00A6CBE}"/>
                </a:ext>
              </a:extLst>
            </p:cNvPr>
            <p:cNvSpPr/>
            <p:nvPr/>
          </p:nvSpPr>
          <p:spPr>
            <a:xfrm rot="16200000">
              <a:off x="5594841" y="3570800"/>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81517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3/7/21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834" r="8207"/>
          <a:stretch/>
        </p:blipFill>
        <p:spPr bwMode="auto">
          <a:xfrm>
            <a:off x="8410354" y="1828800"/>
            <a:ext cx="3276600" cy="2219325"/>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19" y="1905000"/>
            <a:ext cx="4038600" cy="2686528"/>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0348" b="27979"/>
          <a:stretch/>
        </p:blipFill>
        <p:spPr bwMode="auto">
          <a:xfrm>
            <a:off x="4270448" y="2575560"/>
            <a:ext cx="3647929" cy="10668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69419" y="5105400"/>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4303627" y="5416034"/>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4303627" y="5416034"/>
                <a:ext cx="4046301" cy="400110"/>
              </a:xfrm>
              <a:prstGeom prst="rect">
                <a:avLst/>
              </a:prstGeom>
              <a:blipFill>
                <a:blip r:embed="rId6"/>
                <a:stretch>
                  <a:fillRect l="-1657" t="-6061" r="-753" b="-2727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3/7/21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Thesis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3/7/21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Thesis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3/7/21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Thesis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3/7/21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6335" y="1656834"/>
            <a:ext cx="3069332" cy="1513181"/>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745843" y="3874433"/>
            <a:ext cx="1839947" cy="2069167"/>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2" name="Picture 2" descr="Image result for home automation">
            <a:extLst>
              <a:ext uri="{FF2B5EF4-FFF2-40B4-BE49-F238E27FC236}">
                <a16:creationId xmlns:a16="http://schemas.microsoft.com/office/drawing/2014/main" id="{72B80956-5135-4A6C-B7D9-81931094FD3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2811" t="2081" r="14889" b="2108"/>
          <a:stretch/>
        </p:blipFill>
        <p:spPr bwMode="auto">
          <a:xfrm>
            <a:off x="4722019" y="4497088"/>
            <a:ext cx="2476772" cy="18462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animEffect transition="in" filter="fade">
                                      <p:cBhvr>
                                        <p:cTn id="23" dur="500"/>
                                        <p:tgtEl>
                                          <p:spTgt spid="1026"/>
                                        </p:tgtEl>
                                      </p:cBhvr>
                                    </p:animEffect>
                                  </p:childTnLst>
                                </p:cTn>
                              </p:par>
                              <p:par>
                                <p:cTn id="24" presetID="10" presetClass="entr" presetSubtype="0" fill="hold" nodeType="withEffect">
                                  <p:stCondLst>
                                    <p:cond delay="0"/>
                                  </p:stCondLst>
                                  <p:childTnLst>
                                    <p:set>
                                      <p:cBhvr>
                                        <p:cTn id="25" dur="1" fill="hold">
                                          <p:stCondLst>
                                            <p:cond delay="0"/>
                                          </p:stCondLst>
                                        </p:cTn>
                                        <p:tgtEl>
                                          <p:spTgt spid="1028"/>
                                        </p:tgtEl>
                                        <p:attrNameLst>
                                          <p:attrName>style.visibility</p:attrName>
                                        </p:attrNameLst>
                                      </p:cBhvr>
                                      <p:to>
                                        <p:strVal val="visible"/>
                                      </p:to>
                                    </p:set>
                                    <p:animEffect transition="in" filter="fade">
                                      <p:cBhvr>
                                        <p:cTn id="26"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3/7/21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Thesis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grpSp>
        <p:nvGrpSpPr>
          <p:cNvPr id="40" name="Group 39">
            <a:extLst>
              <a:ext uri="{FF2B5EF4-FFF2-40B4-BE49-F238E27FC236}">
                <a16:creationId xmlns:a16="http://schemas.microsoft.com/office/drawing/2014/main" id="{804A77DF-C02D-400A-BFC2-32C2ECAD0091}"/>
              </a:ext>
            </a:extLst>
          </p:cNvPr>
          <p:cNvGrpSpPr/>
          <p:nvPr/>
        </p:nvGrpSpPr>
        <p:grpSpPr>
          <a:xfrm>
            <a:off x="2794273" y="2630288"/>
            <a:ext cx="1162839" cy="1071859"/>
            <a:chOff x="2454472" y="621868"/>
            <a:chExt cx="761394" cy="701823"/>
          </a:xfrm>
        </p:grpSpPr>
        <p:pic>
          <p:nvPicPr>
            <p:cNvPr id="41" name="Picture 40">
              <a:extLst>
                <a:ext uri="{FF2B5EF4-FFF2-40B4-BE49-F238E27FC236}">
                  <a16:creationId xmlns:a16="http://schemas.microsoft.com/office/drawing/2014/main" id="{C5C02EC4-CB43-4C64-92C5-276C0F4ED240}"/>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43" name="Picture 42">
              <a:extLst>
                <a:ext uri="{FF2B5EF4-FFF2-40B4-BE49-F238E27FC236}">
                  <a16:creationId xmlns:a16="http://schemas.microsoft.com/office/drawing/2014/main" id="{E392AAA5-A7BB-4D0A-BD0E-BC2E5472883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44" name="TextBox 43">
            <a:extLst>
              <a:ext uri="{FF2B5EF4-FFF2-40B4-BE49-F238E27FC236}">
                <a16:creationId xmlns:a16="http://schemas.microsoft.com/office/drawing/2014/main" id="{4C3201A4-509F-4F43-9EBD-48C7012E11A9}"/>
              </a:ext>
            </a:extLst>
          </p:cNvPr>
          <p:cNvSpPr txBox="1"/>
          <p:nvPr/>
        </p:nvSpPr>
        <p:spPr>
          <a:xfrm>
            <a:off x="2234925" y="3777537"/>
            <a:ext cx="2286000" cy="338554"/>
          </a:xfrm>
          <a:prstGeom prst="rect">
            <a:avLst/>
          </a:prstGeom>
          <a:noFill/>
        </p:spPr>
        <p:txBody>
          <a:bodyPr wrap="square" rtlCol="0">
            <a:spAutoFit/>
          </a:bodyPr>
          <a:lstStyle/>
          <a:p>
            <a:pPr algn="ctr"/>
            <a:r>
              <a:rPr lang="en-US" sz="1600" dirty="0"/>
              <a:t>Peripheral deriver</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8" name="Rectangle 47">
            <a:extLst>
              <a:ext uri="{FF2B5EF4-FFF2-40B4-BE49-F238E27FC236}">
                <a16:creationId xmlns:a16="http://schemas.microsoft.com/office/drawing/2014/main" id="{FF724086-D904-4F1C-83AE-6C7D479E9E09}"/>
              </a:ext>
            </a:extLst>
          </p:cNvPr>
          <p:cNvSpPr/>
          <p:nvPr/>
        </p:nvSpPr>
        <p:spPr>
          <a:xfrm>
            <a:off x="2529261" y="2489095"/>
            <a:ext cx="1918985" cy="16679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3/7/21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Thesis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grpSp>
        <p:nvGrpSpPr>
          <p:cNvPr id="40" name="Group 39">
            <a:extLst>
              <a:ext uri="{FF2B5EF4-FFF2-40B4-BE49-F238E27FC236}">
                <a16:creationId xmlns:a16="http://schemas.microsoft.com/office/drawing/2014/main" id="{804A77DF-C02D-400A-BFC2-32C2ECAD0091}"/>
              </a:ext>
            </a:extLst>
          </p:cNvPr>
          <p:cNvGrpSpPr/>
          <p:nvPr/>
        </p:nvGrpSpPr>
        <p:grpSpPr>
          <a:xfrm>
            <a:off x="2794273" y="2630288"/>
            <a:ext cx="1162839" cy="1071859"/>
            <a:chOff x="2454472" y="621868"/>
            <a:chExt cx="761394" cy="701823"/>
          </a:xfrm>
        </p:grpSpPr>
        <p:pic>
          <p:nvPicPr>
            <p:cNvPr id="41" name="Picture 40">
              <a:extLst>
                <a:ext uri="{FF2B5EF4-FFF2-40B4-BE49-F238E27FC236}">
                  <a16:creationId xmlns:a16="http://schemas.microsoft.com/office/drawing/2014/main" id="{C5C02EC4-CB43-4C64-92C5-276C0F4ED240}"/>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43" name="Picture 42">
              <a:extLst>
                <a:ext uri="{FF2B5EF4-FFF2-40B4-BE49-F238E27FC236}">
                  <a16:creationId xmlns:a16="http://schemas.microsoft.com/office/drawing/2014/main" id="{E392AAA5-A7BB-4D0A-BD0E-BC2E5472883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44" name="TextBox 43">
            <a:extLst>
              <a:ext uri="{FF2B5EF4-FFF2-40B4-BE49-F238E27FC236}">
                <a16:creationId xmlns:a16="http://schemas.microsoft.com/office/drawing/2014/main" id="{4C3201A4-509F-4F43-9EBD-48C7012E11A9}"/>
              </a:ext>
            </a:extLst>
          </p:cNvPr>
          <p:cNvSpPr txBox="1"/>
          <p:nvPr/>
        </p:nvSpPr>
        <p:spPr>
          <a:xfrm>
            <a:off x="2234925" y="3777537"/>
            <a:ext cx="2286000" cy="338554"/>
          </a:xfrm>
          <a:prstGeom prst="rect">
            <a:avLst/>
          </a:prstGeom>
          <a:noFill/>
        </p:spPr>
        <p:txBody>
          <a:bodyPr wrap="square" rtlCol="0">
            <a:spAutoFit/>
          </a:bodyPr>
          <a:lstStyle/>
          <a:p>
            <a:pPr algn="ctr"/>
            <a:r>
              <a:rPr lang="en-US" sz="1600" dirty="0"/>
              <a:t>Peripheral deriver</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8" name="Rectangle 47">
            <a:extLst>
              <a:ext uri="{FF2B5EF4-FFF2-40B4-BE49-F238E27FC236}">
                <a16:creationId xmlns:a16="http://schemas.microsoft.com/office/drawing/2014/main" id="{FF724086-D904-4F1C-83AE-6C7D479E9E09}"/>
              </a:ext>
            </a:extLst>
          </p:cNvPr>
          <p:cNvSpPr/>
          <p:nvPr/>
        </p:nvSpPr>
        <p:spPr>
          <a:xfrm>
            <a:off x="2529261" y="2489095"/>
            <a:ext cx="1918985" cy="16679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D52FF99E-5B9B-4FDB-84DB-542E0E187DD0}" type="datetime1">
              <a:rPr lang="en-US" smtClean="0"/>
              <a:t>3/7/21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22</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Thesis contribution</a:t>
            </a:r>
          </a:p>
        </p:txBody>
      </p:sp>
      <p:sp>
        <p:nvSpPr>
          <p:cNvPr id="41" name="Content Placeholder 1">
            <a:extLst>
              <a:ext uri="{FF2B5EF4-FFF2-40B4-BE49-F238E27FC236}">
                <a16:creationId xmlns:a16="http://schemas.microsoft.com/office/drawing/2014/main" id="{AE1FF84B-29C6-4705-9F21-7E52E6336FF6}"/>
              </a:ext>
            </a:extLst>
          </p:cNvPr>
          <p:cNvSpPr>
            <a:spLocks noGrp="1"/>
          </p:cNvSpPr>
          <p:nvPr>
            <p:ph idx="1"/>
          </p:nvPr>
        </p:nvSpPr>
        <p:spPr>
          <a:xfrm>
            <a:off x="264685" y="2027240"/>
            <a:ext cx="11537950" cy="4210046"/>
          </a:xfrm>
        </p:spPr>
        <p:txBody>
          <a:bodyPr/>
          <a:lstStyle/>
          <a:p>
            <a:r>
              <a:rPr lang="en-US" dirty="0"/>
              <a:t>Ad-Hoc trusted path solutions</a:t>
            </a:r>
          </a:p>
          <a:p>
            <a:pPr lvl="1"/>
            <a:r>
              <a:rPr lang="en-US" dirty="0"/>
              <a:t>IntegriKey (2017, </a:t>
            </a:r>
            <a:r>
              <a:rPr lang="en-US" dirty="0" err="1"/>
              <a:t>eprint</a:t>
            </a:r>
            <a:r>
              <a:rPr lang="en-US" dirty="0"/>
              <a:t>: 2017/1245)</a:t>
            </a:r>
          </a:p>
          <a:p>
            <a:pPr lvl="1"/>
            <a:r>
              <a:rPr lang="en-US" dirty="0"/>
              <a:t>IntegriScreen (2018, arXiv:2011.13979)</a:t>
            </a:r>
          </a:p>
          <a:p>
            <a:r>
              <a:rPr lang="en-US" dirty="0"/>
              <a:t>Fundamentals of trusted path</a:t>
            </a:r>
          </a:p>
          <a:p>
            <a:pPr lvl="1"/>
            <a:r>
              <a:rPr lang="en-US" dirty="0" err="1"/>
              <a:t>ProtectIOn</a:t>
            </a:r>
            <a:r>
              <a:rPr lang="en-US" dirty="0"/>
              <a:t> (NDSS 2020)</a:t>
            </a:r>
          </a:p>
          <a:p>
            <a:r>
              <a:rPr lang="en-US" dirty="0"/>
              <a:t>Assertion on identity of a platform</a:t>
            </a:r>
          </a:p>
          <a:p>
            <a:pPr lvl="1"/>
            <a:r>
              <a:rPr lang="en-US" dirty="0"/>
              <a:t>ProximiTEE (CODASPY 2020)</a:t>
            </a:r>
          </a:p>
          <a:p>
            <a:r>
              <a:rPr lang="en-US" dirty="0"/>
              <a:t>External security chips for TEEs</a:t>
            </a:r>
          </a:p>
          <a:p>
            <a:pPr lvl="1"/>
            <a:r>
              <a:rPr lang="en-US" dirty="0"/>
              <a:t>Hardware assisted security (IEEE Security &amp; Privacy 2020)</a:t>
            </a:r>
          </a:p>
          <a:p>
            <a:r>
              <a:rPr lang="en-US" dirty="0"/>
              <a:t>Reconfigurable HW/SW TCB</a:t>
            </a:r>
          </a:p>
          <a:p>
            <a:pPr lvl="1"/>
            <a:r>
              <a:rPr lang="en-US" dirty="0"/>
              <a:t>PIE (2020, arXiv:2010.10416)</a:t>
            </a:r>
          </a:p>
        </p:txBody>
      </p:sp>
      <p:pic>
        <p:nvPicPr>
          <p:cNvPr id="7" name="Picture 6">
            <a:extLst>
              <a:ext uri="{FF2B5EF4-FFF2-40B4-BE49-F238E27FC236}">
                <a16:creationId xmlns:a16="http://schemas.microsoft.com/office/drawing/2014/main" id="{F221EABB-B259-4C9F-BE45-0B2546800344}"/>
              </a:ext>
            </a:extLst>
          </p:cNvPr>
          <p:cNvPicPr>
            <a:picLocks noChangeAspect="1"/>
          </p:cNvPicPr>
          <p:nvPr/>
        </p:nvPicPr>
        <p:blipFill>
          <a:blip r:embed="rId3"/>
          <a:stretch>
            <a:fillRect/>
          </a:stretch>
        </p:blipFill>
        <p:spPr>
          <a:xfrm>
            <a:off x="7770019" y="2209800"/>
            <a:ext cx="2770719" cy="1878846"/>
          </a:xfrm>
          <a:prstGeom prst="rect">
            <a:avLst/>
          </a:prstGeom>
        </p:spPr>
      </p:pic>
      <p:pic>
        <p:nvPicPr>
          <p:cNvPr id="8" name="Picture 7">
            <a:extLst>
              <a:ext uri="{FF2B5EF4-FFF2-40B4-BE49-F238E27FC236}">
                <a16:creationId xmlns:a16="http://schemas.microsoft.com/office/drawing/2014/main" id="{2CDCB449-8D9B-4650-9E08-D492C606441C}"/>
              </a:ext>
            </a:extLst>
          </p:cNvPr>
          <p:cNvPicPr>
            <a:picLocks noChangeAspect="1"/>
          </p:cNvPicPr>
          <p:nvPr/>
        </p:nvPicPr>
        <p:blipFill>
          <a:blip r:embed="rId4"/>
          <a:stretch>
            <a:fillRect/>
          </a:stretch>
        </p:blipFill>
        <p:spPr>
          <a:xfrm>
            <a:off x="7586972" y="2116045"/>
            <a:ext cx="3136812" cy="2066355"/>
          </a:xfrm>
          <a:prstGeom prst="rect">
            <a:avLst/>
          </a:prstGeom>
        </p:spPr>
      </p:pic>
      <p:pic>
        <p:nvPicPr>
          <p:cNvPr id="11" name="Picture 10">
            <a:extLst>
              <a:ext uri="{FF2B5EF4-FFF2-40B4-BE49-F238E27FC236}">
                <a16:creationId xmlns:a16="http://schemas.microsoft.com/office/drawing/2014/main" id="{ECF6CEBA-5F4F-4B87-B2F5-2F89745F3659}"/>
              </a:ext>
            </a:extLst>
          </p:cNvPr>
          <p:cNvPicPr>
            <a:picLocks noChangeAspect="1"/>
          </p:cNvPicPr>
          <p:nvPr/>
        </p:nvPicPr>
        <p:blipFill>
          <a:blip r:embed="rId5"/>
          <a:stretch>
            <a:fillRect/>
          </a:stretch>
        </p:blipFill>
        <p:spPr>
          <a:xfrm>
            <a:off x="7586871" y="2209800"/>
            <a:ext cx="3154948" cy="1981200"/>
          </a:xfrm>
          <a:prstGeom prst="rect">
            <a:avLst/>
          </a:prstGeom>
        </p:spPr>
      </p:pic>
      <p:pic>
        <p:nvPicPr>
          <p:cNvPr id="12" name="Picture 11">
            <a:extLst>
              <a:ext uri="{FF2B5EF4-FFF2-40B4-BE49-F238E27FC236}">
                <a16:creationId xmlns:a16="http://schemas.microsoft.com/office/drawing/2014/main" id="{69E6EE3C-8378-44E3-A86F-C7BA3D5EB4DA}"/>
              </a:ext>
            </a:extLst>
          </p:cNvPr>
          <p:cNvPicPr>
            <a:picLocks noChangeAspect="1"/>
          </p:cNvPicPr>
          <p:nvPr/>
        </p:nvPicPr>
        <p:blipFill>
          <a:blip r:embed="rId6"/>
          <a:stretch>
            <a:fillRect/>
          </a:stretch>
        </p:blipFill>
        <p:spPr>
          <a:xfrm>
            <a:off x="7465219" y="2257400"/>
            <a:ext cx="3732483" cy="1981200"/>
          </a:xfrm>
          <a:prstGeom prst="rect">
            <a:avLst/>
          </a:prstGeom>
        </p:spPr>
      </p:pic>
      <p:pic>
        <p:nvPicPr>
          <p:cNvPr id="13" name="Picture 12">
            <a:extLst>
              <a:ext uri="{FF2B5EF4-FFF2-40B4-BE49-F238E27FC236}">
                <a16:creationId xmlns:a16="http://schemas.microsoft.com/office/drawing/2014/main" id="{0107E262-F8B8-4AA1-883A-F88000483C8E}"/>
              </a:ext>
            </a:extLst>
          </p:cNvPr>
          <p:cNvPicPr>
            <a:picLocks noChangeAspect="1"/>
          </p:cNvPicPr>
          <p:nvPr/>
        </p:nvPicPr>
        <p:blipFill>
          <a:blip r:embed="rId7"/>
          <a:stretch>
            <a:fillRect/>
          </a:stretch>
        </p:blipFill>
        <p:spPr>
          <a:xfrm>
            <a:off x="6931819" y="2259722"/>
            <a:ext cx="4886324" cy="1966447"/>
          </a:xfrm>
          <a:prstGeom prst="rect">
            <a:avLst/>
          </a:prstGeom>
        </p:spPr>
      </p:pic>
      <p:pic>
        <p:nvPicPr>
          <p:cNvPr id="14" name="Picture 13">
            <a:extLst>
              <a:ext uri="{FF2B5EF4-FFF2-40B4-BE49-F238E27FC236}">
                <a16:creationId xmlns:a16="http://schemas.microsoft.com/office/drawing/2014/main" id="{0AF22B9F-4984-47CD-8CC8-FE47DE22B0BC}"/>
              </a:ext>
            </a:extLst>
          </p:cNvPr>
          <p:cNvPicPr>
            <a:picLocks noChangeAspect="1"/>
          </p:cNvPicPr>
          <p:nvPr/>
        </p:nvPicPr>
        <p:blipFill>
          <a:blip r:embed="rId8"/>
          <a:stretch>
            <a:fillRect/>
          </a:stretch>
        </p:blipFill>
        <p:spPr>
          <a:xfrm>
            <a:off x="7449711" y="2177765"/>
            <a:ext cx="3701482" cy="2076075"/>
          </a:xfrm>
          <a:prstGeom prst="rect">
            <a:avLst/>
          </a:prstGeom>
        </p:spPr>
      </p:pic>
      <p:sp>
        <p:nvSpPr>
          <p:cNvPr id="48" name="Footer Placeholder 3">
            <a:extLst>
              <a:ext uri="{FF2B5EF4-FFF2-40B4-BE49-F238E27FC236}">
                <a16:creationId xmlns:a16="http://schemas.microsoft.com/office/drawing/2014/main" id="{82AAF928-E68C-470B-BE3A-475E05183C86}"/>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2514099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fade">
                                      <p:cBhvr>
                                        <p:cTn id="7" dur="500"/>
                                        <p:tgtEl>
                                          <p:spTgt spid="4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xEl>
                                              <p:pRg st="1" end="1"/>
                                            </p:txEl>
                                          </p:spTgt>
                                        </p:tgtEl>
                                        <p:attrNameLst>
                                          <p:attrName>style.visibility</p:attrName>
                                        </p:attrNameLst>
                                      </p:cBhvr>
                                      <p:to>
                                        <p:strVal val="visible"/>
                                      </p:to>
                                    </p:set>
                                    <p:animEffect transition="in" filter="fade">
                                      <p:cBhvr>
                                        <p:cTn id="10" dur="500"/>
                                        <p:tgtEl>
                                          <p:spTgt spid="41">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41">
                                            <p:txEl>
                                              <p:pRg st="2" end="2"/>
                                            </p:txEl>
                                          </p:spTgt>
                                        </p:tgtEl>
                                        <p:attrNameLst>
                                          <p:attrName>style.visibility</p:attrName>
                                        </p:attrNameLst>
                                      </p:cBhvr>
                                      <p:to>
                                        <p:strVal val="visible"/>
                                      </p:to>
                                    </p:set>
                                    <p:animEffect transition="in" filter="fade">
                                      <p:cBhvr>
                                        <p:cTn id="23" dur="500"/>
                                        <p:tgtEl>
                                          <p:spTgt spid="41">
                                            <p:txEl>
                                              <p:pRg st="2" end="2"/>
                                            </p:txEl>
                                          </p:spTgt>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41">
                                            <p:txEl>
                                              <p:pRg st="3" end="3"/>
                                            </p:txEl>
                                          </p:spTgt>
                                        </p:tgtEl>
                                        <p:attrNameLst>
                                          <p:attrName>style.visibility</p:attrName>
                                        </p:attrNameLst>
                                      </p:cBhvr>
                                      <p:to>
                                        <p:strVal val="visible"/>
                                      </p:to>
                                    </p:set>
                                    <p:animEffect transition="in" filter="fade">
                                      <p:cBhvr>
                                        <p:cTn id="36" dur="500"/>
                                        <p:tgtEl>
                                          <p:spTgt spid="41">
                                            <p:txEl>
                                              <p:pRg st="3" end="3"/>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1">
                                            <p:txEl>
                                              <p:pRg st="4" end="4"/>
                                            </p:txEl>
                                          </p:spTgt>
                                        </p:tgtEl>
                                        <p:attrNameLst>
                                          <p:attrName>style.visibility</p:attrName>
                                        </p:attrNameLst>
                                      </p:cBhvr>
                                      <p:to>
                                        <p:strVal val="visible"/>
                                      </p:to>
                                    </p:set>
                                    <p:animEffect transition="in" filter="fade">
                                      <p:cBhvr>
                                        <p:cTn id="39" dur="500"/>
                                        <p:tgtEl>
                                          <p:spTgt spid="41">
                                            <p:txEl>
                                              <p:pRg st="4" end="4"/>
                                            </p:txEl>
                                          </p:spTgt>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11"/>
                                        </p:tgtEl>
                                      </p:cBhvr>
                                    </p:animEffect>
                                    <p:set>
                                      <p:cBhvr>
                                        <p:cTn id="48" dur="1" fill="hold">
                                          <p:stCondLst>
                                            <p:cond delay="499"/>
                                          </p:stCondLst>
                                        </p:cTn>
                                        <p:tgtEl>
                                          <p:spTgt spid="11"/>
                                        </p:tgtEl>
                                        <p:attrNameLst>
                                          <p:attrName>style.visibility</p:attrName>
                                        </p:attrNameLst>
                                      </p:cBhvr>
                                      <p:to>
                                        <p:strVal val="hidden"/>
                                      </p:to>
                                    </p:se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41">
                                            <p:txEl>
                                              <p:pRg st="5" end="5"/>
                                            </p:txEl>
                                          </p:spTgt>
                                        </p:tgtEl>
                                        <p:attrNameLst>
                                          <p:attrName>style.visibility</p:attrName>
                                        </p:attrNameLst>
                                      </p:cBhvr>
                                      <p:to>
                                        <p:strVal val="visible"/>
                                      </p:to>
                                    </p:set>
                                    <p:animEffect transition="in" filter="fade">
                                      <p:cBhvr>
                                        <p:cTn id="52" dur="500"/>
                                        <p:tgtEl>
                                          <p:spTgt spid="41">
                                            <p:txEl>
                                              <p:pRg st="5" end="5"/>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1">
                                            <p:txEl>
                                              <p:pRg st="6" end="6"/>
                                            </p:txEl>
                                          </p:spTgt>
                                        </p:tgtEl>
                                        <p:attrNameLst>
                                          <p:attrName>style.visibility</p:attrName>
                                        </p:attrNameLst>
                                      </p:cBhvr>
                                      <p:to>
                                        <p:strVal val="visible"/>
                                      </p:to>
                                    </p:set>
                                    <p:animEffect transition="in" filter="fade">
                                      <p:cBhvr>
                                        <p:cTn id="55" dur="500"/>
                                        <p:tgtEl>
                                          <p:spTgt spid="41">
                                            <p:txEl>
                                              <p:pRg st="6" end="6"/>
                                            </p:txEl>
                                          </p:spTgt>
                                        </p:tgtEl>
                                      </p:cBhvr>
                                    </p:animEffect>
                                  </p:childTnLst>
                                </p:cTn>
                              </p:par>
                            </p:childTnLst>
                          </p:cTn>
                        </p:par>
                        <p:par>
                          <p:cTn id="56" fill="hold">
                            <p:stCondLst>
                              <p:cond delay="1000"/>
                            </p:stCondLst>
                            <p:childTnLst>
                              <p:par>
                                <p:cTn id="57" presetID="10" presetClass="entr" presetSubtype="0" fill="hold" nodeType="after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fade">
                                      <p:cBhvr>
                                        <p:cTn id="59" dur="500"/>
                                        <p:tgtEl>
                                          <p:spTgt spid="1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nodeType="clickEffect">
                                  <p:stCondLst>
                                    <p:cond delay="0"/>
                                  </p:stCondLst>
                                  <p:childTnLst>
                                    <p:animEffect transition="out" filter="fade">
                                      <p:cBhvr>
                                        <p:cTn id="63" dur="500"/>
                                        <p:tgtEl>
                                          <p:spTgt spid="12"/>
                                        </p:tgtEl>
                                      </p:cBhvr>
                                    </p:animEffect>
                                    <p:set>
                                      <p:cBhvr>
                                        <p:cTn id="64" dur="1" fill="hold">
                                          <p:stCondLst>
                                            <p:cond delay="499"/>
                                          </p:stCondLst>
                                        </p:cTn>
                                        <p:tgtEl>
                                          <p:spTgt spid="12"/>
                                        </p:tgtEl>
                                        <p:attrNameLst>
                                          <p:attrName>style.visibility</p:attrName>
                                        </p:attrNameLst>
                                      </p:cBhvr>
                                      <p:to>
                                        <p:strVal val="hidden"/>
                                      </p:to>
                                    </p:se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41">
                                            <p:txEl>
                                              <p:pRg st="7" end="7"/>
                                            </p:txEl>
                                          </p:spTgt>
                                        </p:tgtEl>
                                        <p:attrNameLst>
                                          <p:attrName>style.visibility</p:attrName>
                                        </p:attrNameLst>
                                      </p:cBhvr>
                                      <p:to>
                                        <p:strVal val="visible"/>
                                      </p:to>
                                    </p:set>
                                    <p:animEffect transition="in" filter="fade">
                                      <p:cBhvr>
                                        <p:cTn id="68" dur="500"/>
                                        <p:tgtEl>
                                          <p:spTgt spid="41">
                                            <p:txEl>
                                              <p:pRg st="7" end="7"/>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1">
                                            <p:txEl>
                                              <p:pRg st="8" end="8"/>
                                            </p:txEl>
                                          </p:spTgt>
                                        </p:tgtEl>
                                        <p:attrNameLst>
                                          <p:attrName>style.visibility</p:attrName>
                                        </p:attrNameLst>
                                      </p:cBhvr>
                                      <p:to>
                                        <p:strVal val="visible"/>
                                      </p:to>
                                    </p:set>
                                    <p:animEffect transition="in" filter="fade">
                                      <p:cBhvr>
                                        <p:cTn id="71" dur="500"/>
                                        <p:tgtEl>
                                          <p:spTgt spid="41">
                                            <p:txEl>
                                              <p:pRg st="8" end="8"/>
                                            </p:txEl>
                                          </p:spTgt>
                                        </p:tgtEl>
                                      </p:cBhvr>
                                    </p:animEffect>
                                  </p:childTnLst>
                                </p:cTn>
                              </p:par>
                            </p:childTnLst>
                          </p:cTn>
                        </p:par>
                        <p:par>
                          <p:cTn id="72" fill="hold">
                            <p:stCondLst>
                              <p:cond delay="1000"/>
                            </p:stCondLst>
                            <p:childTnLst>
                              <p:par>
                                <p:cTn id="73" presetID="10" presetClass="entr" presetSubtype="0" fill="hold" nodeType="after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fade">
                                      <p:cBhvr>
                                        <p:cTn id="75" dur="500"/>
                                        <p:tgtEl>
                                          <p:spTgt spid="13"/>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nodeType="clickEffect">
                                  <p:stCondLst>
                                    <p:cond delay="0"/>
                                  </p:stCondLst>
                                  <p:childTnLst>
                                    <p:animEffect transition="out" filter="fade">
                                      <p:cBhvr>
                                        <p:cTn id="79" dur="500"/>
                                        <p:tgtEl>
                                          <p:spTgt spid="13"/>
                                        </p:tgtEl>
                                      </p:cBhvr>
                                    </p:animEffect>
                                    <p:set>
                                      <p:cBhvr>
                                        <p:cTn id="80" dur="1" fill="hold">
                                          <p:stCondLst>
                                            <p:cond delay="499"/>
                                          </p:stCondLst>
                                        </p:cTn>
                                        <p:tgtEl>
                                          <p:spTgt spid="13"/>
                                        </p:tgtEl>
                                        <p:attrNameLst>
                                          <p:attrName>style.visibility</p:attrName>
                                        </p:attrNameLst>
                                      </p:cBhvr>
                                      <p:to>
                                        <p:strVal val="hidden"/>
                                      </p:to>
                                    </p:set>
                                  </p:childTnLst>
                                </p:cTn>
                              </p:par>
                            </p:childTnLst>
                          </p:cTn>
                        </p:par>
                        <p:par>
                          <p:cTn id="81" fill="hold">
                            <p:stCondLst>
                              <p:cond delay="500"/>
                            </p:stCondLst>
                            <p:childTnLst>
                              <p:par>
                                <p:cTn id="82" presetID="10" presetClass="entr" presetSubtype="0" fill="hold" grpId="0" nodeType="afterEffect">
                                  <p:stCondLst>
                                    <p:cond delay="0"/>
                                  </p:stCondLst>
                                  <p:childTnLst>
                                    <p:set>
                                      <p:cBhvr>
                                        <p:cTn id="83" dur="1" fill="hold">
                                          <p:stCondLst>
                                            <p:cond delay="0"/>
                                          </p:stCondLst>
                                        </p:cTn>
                                        <p:tgtEl>
                                          <p:spTgt spid="41">
                                            <p:txEl>
                                              <p:pRg st="9" end="9"/>
                                            </p:txEl>
                                          </p:spTgt>
                                        </p:tgtEl>
                                        <p:attrNameLst>
                                          <p:attrName>style.visibility</p:attrName>
                                        </p:attrNameLst>
                                      </p:cBhvr>
                                      <p:to>
                                        <p:strVal val="visible"/>
                                      </p:to>
                                    </p:set>
                                    <p:animEffect transition="in" filter="fade">
                                      <p:cBhvr>
                                        <p:cTn id="84" dur="500"/>
                                        <p:tgtEl>
                                          <p:spTgt spid="41">
                                            <p:txEl>
                                              <p:pRg st="9" end="9"/>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1">
                                            <p:txEl>
                                              <p:pRg st="10" end="10"/>
                                            </p:txEl>
                                          </p:spTgt>
                                        </p:tgtEl>
                                        <p:attrNameLst>
                                          <p:attrName>style.visibility</p:attrName>
                                        </p:attrNameLst>
                                      </p:cBhvr>
                                      <p:to>
                                        <p:strVal val="visible"/>
                                      </p:to>
                                    </p:set>
                                    <p:animEffect transition="in" filter="fade">
                                      <p:cBhvr>
                                        <p:cTn id="87" dur="500"/>
                                        <p:tgtEl>
                                          <p:spTgt spid="41">
                                            <p:txEl>
                                              <p:pRg st="10" end="10"/>
                                            </p:txEl>
                                          </p:spTgt>
                                        </p:tgtEl>
                                      </p:cBhvr>
                                    </p:animEffect>
                                  </p:childTnLst>
                                </p:cTn>
                              </p:par>
                            </p:childTnLst>
                          </p:cTn>
                        </p:par>
                        <p:par>
                          <p:cTn id="88" fill="hold">
                            <p:stCondLst>
                              <p:cond delay="1000"/>
                            </p:stCondLst>
                            <p:childTnLst>
                              <p:par>
                                <p:cTn id="89" presetID="10" presetClass="entr" presetSubtype="0" fill="hold" nodeType="afterEffect">
                                  <p:stCondLst>
                                    <p:cond delay="0"/>
                                  </p:stCondLst>
                                  <p:childTnLst>
                                    <p:set>
                                      <p:cBhvr>
                                        <p:cTn id="90" dur="1" fill="hold">
                                          <p:stCondLst>
                                            <p:cond delay="0"/>
                                          </p:stCondLst>
                                        </p:cTn>
                                        <p:tgtEl>
                                          <p:spTgt spid="14"/>
                                        </p:tgtEl>
                                        <p:attrNameLst>
                                          <p:attrName>style.visibility</p:attrName>
                                        </p:attrNameLst>
                                      </p:cBhvr>
                                      <p:to>
                                        <p:strVal val="visible"/>
                                      </p:to>
                                    </p:set>
                                    <p:animEffect transition="in" filter="fade">
                                      <p:cBhvr>
                                        <p:cTn id="9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a:t>Monitoring type-state </a:t>
            </a:r>
            <a:r>
              <a:rPr lang="en-US" dirty="0"/>
              <a:t>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3/7/21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4224787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96496F2-A875-4FBF-ADBA-45D2CD91D29A}" type="datetime1">
              <a:rPr lang="en-US" smtClean="0"/>
              <a:t>3/7/21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24</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Today’s talk</a:t>
            </a:r>
          </a:p>
        </p:txBody>
      </p:sp>
      <p:sp>
        <p:nvSpPr>
          <p:cNvPr id="41" name="Content Placeholder 1">
            <a:extLst>
              <a:ext uri="{FF2B5EF4-FFF2-40B4-BE49-F238E27FC236}">
                <a16:creationId xmlns:a16="http://schemas.microsoft.com/office/drawing/2014/main" id="{AE1FF84B-29C6-4705-9F21-7E52E6336FF6}"/>
              </a:ext>
            </a:extLst>
          </p:cNvPr>
          <p:cNvSpPr>
            <a:spLocks noGrp="1"/>
          </p:cNvSpPr>
          <p:nvPr>
            <p:ph idx="1"/>
          </p:nvPr>
        </p:nvSpPr>
        <p:spPr>
          <a:xfrm>
            <a:off x="264685" y="2027240"/>
            <a:ext cx="11537950" cy="4210046"/>
          </a:xfrm>
        </p:spPr>
        <p:txBody>
          <a:bodyPr/>
          <a:lstStyle/>
          <a:p>
            <a:r>
              <a:rPr lang="en-US" dirty="0"/>
              <a:t>Ad-Hoc trusted path solutions</a:t>
            </a:r>
          </a:p>
          <a:p>
            <a:pPr lvl="1"/>
            <a:r>
              <a:rPr lang="en-US" dirty="0"/>
              <a:t>IntegriKey (2017, </a:t>
            </a:r>
            <a:r>
              <a:rPr lang="en-US" dirty="0" err="1"/>
              <a:t>eprint</a:t>
            </a:r>
            <a:r>
              <a:rPr lang="en-US" dirty="0"/>
              <a:t>: 2017/1245)</a:t>
            </a:r>
          </a:p>
          <a:p>
            <a:pPr lvl="1"/>
            <a:r>
              <a:rPr lang="en-US" dirty="0"/>
              <a:t>IntegriScreen (2018, arXiv:2011.13979)</a:t>
            </a:r>
          </a:p>
          <a:p>
            <a:r>
              <a:rPr lang="en-US" dirty="0"/>
              <a:t>Fundamentals of trusted path</a:t>
            </a:r>
          </a:p>
          <a:p>
            <a:pPr lvl="1"/>
            <a:r>
              <a:rPr lang="en-US" dirty="0" err="1"/>
              <a:t>ProtectIOn</a:t>
            </a:r>
            <a:r>
              <a:rPr lang="en-US" dirty="0"/>
              <a:t> (NDSS 2020)</a:t>
            </a:r>
          </a:p>
          <a:p>
            <a:r>
              <a:rPr lang="en-US" dirty="0"/>
              <a:t>Establishing identity of a platform</a:t>
            </a:r>
          </a:p>
          <a:p>
            <a:pPr lvl="1"/>
            <a:r>
              <a:rPr lang="en-US" dirty="0"/>
              <a:t>ProximiTEE (CODASPY 2020)</a:t>
            </a:r>
          </a:p>
          <a:p>
            <a:r>
              <a:rPr lang="en-US" dirty="0"/>
              <a:t>External security chips for TEEs</a:t>
            </a:r>
          </a:p>
          <a:p>
            <a:pPr lvl="1"/>
            <a:r>
              <a:rPr lang="en-US" dirty="0"/>
              <a:t>Hardware assisted security (IEEE Security &amp; Privacy 2020)</a:t>
            </a:r>
          </a:p>
          <a:p>
            <a:r>
              <a:rPr lang="en-US" dirty="0"/>
              <a:t>Reconfigurable HW/SW TCB</a:t>
            </a:r>
          </a:p>
          <a:p>
            <a:pPr lvl="1"/>
            <a:r>
              <a:rPr lang="en-US" dirty="0"/>
              <a:t>PIE (2020, arXiv:2010.10416)</a:t>
            </a:r>
          </a:p>
        </p:txBody>
      </p:sp>
      <p:sp>
        <p:nvSpPr>
          <p:cNvPr id="16" name="Footer Placeholder 3">
            <a:extLst>
              <a:ext uri="{FF2B5EF4-FFF2-40B4-BE49-F238E27FC236}">
                <a16:creationId xmlns:a16="http://schemas.microsoft.com/office/drawing/2014/main" id="{4E30214C-0F8D-4A25-8EAA-6D273A214684}"/>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692538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FDCA9DF-1FC9-4E53-A095-F408290FDB84}" type="datetime1">
              <a:rPr lang="en-US" smtClean="0"/>
              <a:t>3/7/21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25</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Today’s talk</a:t>
            </a:r>
          </a:p>
        </p:txBody>
      </p:sp>
      <p:sp>
        <p:nvSpPr>
          <p:cNvPr id="41" name="Content Placeholder 1">
            <a:extLst>
              <a:ext uri="{FF2B5EF4-FFF2-40B4-BE49-F238E27FC236}">
                <a16:creationId xmlns:a16="http://schemas.microsoft.com/office/drawing/2014/main" id="{AE1FF84B-29C6-4705-9F21-7E52E6336FF6}"/>
              </a:ext>
            </a:extLst>
          </p:cNvPr>
          <p:cNvSpPr>
            <a:spLocks noGrp="1"/>
          </p:cNvSpPr>
          <p:nvPr>
            <p:ph idx="1"/>
          </p:nvPr>
        </p:nvSpPr>
        <p:spPr>
          <a:xfrm>
            <a:off x="264685" y="2027240"/>
            <a:ext cx="11537950" cy="4210046"/>
          </a:xfrm>
        </p:spPr>
        <p:txBody>
          <a:bodyPr/>
          <a:lstStyle/>
          <a:p>
            <a:r>
              <a:rPr lang="en-US" dirty="0"/>
              <a:t>Ad-Hoc trusted path solutions</a:t>
            </a:r>
          </a:p>
          <a:p>
            <a:pPr lvl="1"/>
            <a:r>
              <a:rPr lang="en-US" dirty="0"/>
              <a:t>IntegriKey (2017, </a:t>
            </a:r>
            <a:r>
              <a:rPr lang="en-US" dirty="0" err="1"/>
              <a:t>eprint</a:t>
            </a:r>
            <a:r>
              <a:rPr lang="en-US" dirty="0"/>
              <a:t>: 2017/1245)</a:t>
            </a:r>
          </a:p>
          <a:p>
            <a:pPr lvl="1"/>
            <a:r>
              <a:rPr lang="en-US" dirty="0"/>
              <a:t>IntegriScreen (2018, arXiv:2011.13979)</a:t>
            </a:r>
          </a:p>
          <a:p>
            <a:r>
              <a:rPr lang="en-US" dirty="0"/>
              <a:t>Fundamentals of trusted path</a:t>
            </a:r>
          </a:p>
          <a:p>
            <a:pPr lvl="1"/>
            <a:r>
              <a:rPr lang="en-US" dirty="0" err="1"/>
              <a:t>ProtectIOn</a:t>
            </a:r>
            <a:r>
              <a:rPr lang="en-US" dirty="0"/>
              <a:t> (NDSS 2020)</a:t>
            </a:r>
          </a:p>
          <a:p>
            <a:r>
              <a:rPr lang="en-US" dirty="0"/>
              <a:t>Establishing identity of a platform</a:t>
            </a:r>
          </a:p>
          <a:p>
            <a:pPr lvl="1"/>
            <a:r>
              <a:rPr lang="en-US" dirty="0"/>
              <a:t>ProximiTEE (CODASPY 2020)</a:t>
            </a:r>
          </a:p>
          <a:p>
            <a:r>
              <a:rPr lang="en-US" dirty="0"/>
              <a:t>External security chips for TEEs</a:t>
            </a:r>
          </a:p>
          <a:p>
            <a:pPr lvl="1"/>
            <a:r>
              <a:rPr lang="en-US" dirty="0"/>
              <a:t>Hardware assisted security (IEEE Security &amp; Privacy 2020)</a:t>
            </a:r>
          </a:p>
          <a:p>
            <a:r>
              <a:rPr lang="en-US" dirty="0"/>
              <a:t>Reconfigurable HW/SW TCB</a:t>
            </a:r>
          </a:p>
          <a:p>
            <a:pPr lvl="1"/>
            <a:r>
              <a:rPr lang="en-US" dirty="0"/>
              <a:t>PIE (2020, arXiv:2010.10416)</a:t>
            </a:r>
          </a:p>
        </p:txBody>
      </p:sp>
      <p:sp>
        <p:nvSpPr>
          <p:cNvPr id="2" name="Rectangle 1">
            <a:extLst>
              <a:ext uri="{FF2B5EF4-FFF2-40B4-BE49-F238E27FC236}">
                <a16:creationId xmlns:a16="http://schemas.microsoft.com/office/drawing/2014/main" id="{1B71D27D-1AE6-405A-8F68-80AA1925E1BF}"/>
              </a:ext>
            </a:extLst>
          </p:cNvPr>
          <p:cNvSpPr/>
          <p:nvPr/>
        </p:nvSpPr>
        <p:spPr>
          <a:xfrm>
            <a:off x="226219" y="1905000"/>
            <a:ext cx="6096000" cy="1295400"/>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5DF5D2E-CE21-48D4-9DF9-E904882D2CFD}"/>
              </a:ext>
            </a:extLst>
          </p:cNvPr>
          <p:cNvSpPr/>
          <p:nvPr/>
        </p:nvSpPr>
        <p:spPr>
          <a:xfrm>
            <a:off x="226219" y="4724400"/>
            <a:ext cx="7924800" cy="762000"/>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69481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3/7/21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grpSp>
        <p:nvGrpSpPr>
          <p:cNvPr id="40" name="Group 39">
            <a:extLst>
              <a:ext uri="{FF2B5EF4-FFF2-40B4-BE49-F238E27FC236}">
                <a16:creationId xmlns:a16="http://schemas.microsoft.com/office/drawing/2014/main" id="{804A77DF-C02D-400A-BFC2-32C2ECAD0091}"/>
              </a:ext>
            </a:extLst>
          </p:cNvPr>
          <p:cNvGrpSpPr/>
          <p:nvPr/>
        </p:nvGrpSpPr>
        <p:grpSpPr>
          <a:xfrm>
            <a:off x="2794273" y="2630288"/>
            <a:ext cx="1162839" cy="1071859"/>
            <a:chOff x="2454472" y="621868"/>
            <a:chExt cx="761394" cy="701823"/>
          </a:xfrm>
        </p:grpSpPr>
        <p:pic>
          <p:nvPicPr>
            <p:cNvPr id="41" name="Picture 40">
              <a:extLst>
                <a:ext uri="{FF2B5EF4-FFF2-40B4-BE49-F238E27FC236}">
                  <a16:creationId xmlns:a16="http://schemas.microsoft.com/office/drawing/2014/main" id="{C5C02EC4-CB43-4C64-92C5-276C0F4ED240}"/>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43" name="Picture 42">
              <a:extLst>
                <a:ext uri="{FF2B5EF4-FFF2-40B4-BE49-F238E27FC236}">
                  <a16:creationId xmlns:a16="http://schemas.microsoft.com/office/drawing/2014/main" id="{E392AAA5-A7BB-4D0A-BD0E-BC2E5472883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44" name="TextBox 43">
            <a:extLst>
              <a:ext uri="{FF2B5EF4-FFF2-40B4-BE49-F238E27FC236}">
                <a16:creationId xmlns:a16="http://schemas.microsoft.com/office/drawing/2014/main" id="{4C3201A4-509F-4F43-9EBD-48C7012E11A9}"/>
              </a:ext>
            </a:extLst>
          </p:cNvPr>
          <p:cNvSpPr txBox="1"/>
          <p:nvPr/>
        </p:nvSpPr>
        <p:spPr>
          <a:xfrm>
            <a:off x="2234925" y="3777537"/>
            <a:ext cx="2286000" cy="338554"/>
          </a:xfrm>
          <a:prstGeom prst="rect">
            <a:avLst/>
          </a:prstGeom>
          <a:noFill/>
        </p:spPr>
        <p:txBody>
          <a:bodyPr wrap="square" rtlCol="0">
            <a:spAutoFit/>
          </a:bodyPr>
          <a:lstStyle/>
          <a:p>
            <a:pPr algn="ctr"/>
            <a:r>
              <a:rPr lang="en-US" sz="1600" dirty="0"/>
              <a:t>Peripheral deriver</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38169" y="1219200"/>
            <a:ext cx="4767644"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E76A7EF3-412C-4FBA-A019-1D07868C5924}" type="datetime1">
              <a:rPr lang="en-US" smtClean="0"/>
              <a:t>3/7/21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8218" y="4880021"/>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cxnSp>
        <p:nvCxnSpPr>
          <p:cNvPr id="28" name="Connector: Elbow 27">
            <a:extLst>
              <a:ext uri="{FF2B5EF4-FFF2-40B4-BE49-F238E27FC236}">
                <a16:creationId xmlns:a16="http://schemas.microsoft.com/office/drawing/2014/main" id="{B0D4EC57-EA67-4984-8B80-C1DE639AB394}"/>
              </a:ext>
            </a:extLst>
          </p:cNvPr>
          <p:cNvCxnSpPr>
            <a:stCxn id="10" idx="3"/>
            <a:endCxn id="9" idx="1"/>
          </p:cNvCxnSpPr>
          <p:nvPr/>
        </p:nvCxnSpPr>
        <p:spPr>
          <a:xfrm flipV="1">
            <a:off x="7807879" y="2360110"/>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C878BF5-3A29-4C72-8C41-9ED22871CE35}"/>
              </a:ext>
            </a:extLst>
          </p:cNvPr>
          <p:cNvCxnSpPr>
            <a:cxnSpLocks/>
            <a:stCxn id="10" idx="3"/>
            <a:endCxn id="8" idx="1"/>
          </p:cNvCxnSpPr>
          <p:nvPr/>
        </p:nvCxnSpPr>
        <p:spPr>
          <a:xfrm>
            <a:off x="7807879" y="3937793"/>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5B617E-7B0E-49DF-B358-12DCFC7D1F6C}"/>
              </a:ext>
            </a:extLst>
          </p:cNvPr>
          <p:cNvCxnSpPr>
            <a:stCxn id="10" idx="3"/>
            <a:endCxn id="7" idx="1"/>
          </p:cNvCxnSpPr>
          <p:nvPr/>
        </p:nvCxnSpPr>
        <p:spPr>
          <a:xfrm>
            <a:off x="7807879" y="3937793"/>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77F2A33E-2447-4678-88E7-BA2561585C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Tree>
    <p:extLst>
      <p:ext uri="{BB962C8B-B14F-4D97-AF65-F5344CB8AC3E}">
        <p14:creationId xmlns:p14="http://schemas.microsoft.com/office/powerpoint/2010/main" val="2389252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grpSp>
        <p:nvGrpSpPr>
          <p:cNvPr id="54" name="Group 53"/>
          <p:cNvGrpSpPr/>
          <p:nvPr/>
        </p:nvGrpSpPr>
        <p:grpSpPr>
          <a:xfrm>
            <a:off x="5545788" y="1369445"/>
            <a:ext cx="2605231" cy="5162551"/>
            <a:chOff x="6025063" y="1369445"/>
            <a:chExt cx="2605231" cy="5162551"/>
          </a:xfrm>
        </p:grpSpPr>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25063"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6271838"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grpSp>
      <p:sp>
        <p:nvSpPr>
          <p:cNvPr id="7" name="Rectangle 6"/>
          <p:cNvSpPr/>
          <p:nvPr/>
        </p:nvSpPr>
        <p:spPr>
          <a:xfrm>
            <a:off x="5821024" y="197166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21945"/>
            <a:ext cx="3539206" cy="3824517"/>
            <a:chOff x="627203" y="1821945"/>
            <a:chExt cx="3539206" cy="3824517"/>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71070" y="1821945"/>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3/7/21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306335" y="1656834"/>
            <a:ext cx="3069332" cy="1513181"/>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745843" y="3874433"/>
            <a:ext cx="1839947" cy="2069167"/>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sharpenSoften amount="-100000"/>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7" cstate="print">
            <a:extLst>
              <a:ext uri="{BEBA8EAE-BF5A-486C-A8C5-ECC9F3942E4B}">
                <a14:imgProps xmlns:a14="http://schemas.microsoft.com/office/drawing/2010/main">
                  <a14:imgLayer r:embed="rId8">
                    <a14:imgEffect>
                      <a14:sharpenSoften amount="-100000"/>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2" name="Picture 2" descr="Image result for home automation">
            <a:extLst>
              <a:ext uri="{FF2B5EF4-FFF2-40B4-BE49-F238E27FC236}">
                <a16:creationId xmlns:a16="http://schemas.microsoft.com/office/drawing/2014/main" id="{72B80956-5135-4A6C-B7D9-81931094FD37}"/>
              </a:ext>
            </a:extLst>
          </p:cNvPr>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sharpenSoften amount="-100000"/>
                    </a14:imgEffect>
                  </a14:imgLayer>
                </a14:imgProps>
              </a:ext>
              <a:ext uri="{28A0092B-C50C-407E-A947-70E740481C1C}">
                <a14:useLocalDpi xmlns:a14="http://schemas.microsoft.com/office/drawing/2010/main" val="0"/>
              </a:ext>
            </a:extLst>
          </a:blip>
          <a:srcRect l="12811" t="2081" r="14889" b="2108"/>
          <a:stretch/>
        </p:blipFill>
        <p:spPr bwMode="auto">
          <a:xfrm>
            <a:off x="4722019" y="4497088"/>
            <a:ext cx="2476772" cy="18462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3" cstate="print">
            <a:extLst>
              <a:ext uri="{BEBA8EAE-BF5A-486C-A8C5-ECC9F3942E4B}">
                <a14:imgProps xmlns:a14="http://schemas.microsoft.com/office/drawing/2010/main">
                  <a14:imgLayer r:embed="rId1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sp>
        <p:nvSpPr>
          <p:cNvPr id="20" name="Rectangle 19">
            <a:extLst>
              <a:ext uri="{FF2B5EF4-FFF2-40B4-BE49-F238E27FC236}">
                <a16:creationId xmlns:a16="http://schemas.microsoft.com/office/drawing/2014/main" id="{0D8276B4-9C29-4863-B4C4-EFF72BFC90C3}"/>
              </a:ext>
            </a:extLst>
          </p:cNvPr>
          <p:cNvSpPr/>
          <p:nvPr/>
        </p:nvSpPr>
        <p:spPr>
          <a:xfrm>
            <a:off x="324179" y="1307704"/>
            <a:ext cx="11560969" cy="5156991"/>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816E933F-DB6E-4825-B3F2-F4868440DD93}"/>
              </a:ext>
            </a:extLst>
          </p:cNvPr>
          <p:cNvPicPr>
            <a:picLocks noChangeAspect="1"/>
          </p:cNvPicPr>
          <p:nvPr/>
        </p:nvPicPr>
        <p:blipFill>
          <a:blip r:embed="rId15"/>
          <a:stretch>
            <a:fillRect/>
          </a:stretch>
        </p:blipFill>
        <p:spPr>
          <a:xfrm>
            <a:off x="1400836" y="1736404"/>
            <a:ext cx="3493960" cy="3084968"/>
          </a:xfrm>
          <a:prstGeom prst="rect">
            <a:avLst/>
          </a:prstGeom>
        </p:spPr>
      </p:pic>
      <p:pic>
        <p:nvPicPr>
          <p:cNvPr id="22" name="Picture 21">
            <a:extLst>
              <a:ext uri="{FF2B5EF4-FFF2-40B4-BE49-F238E27FC236}">
                <a16:creationId xmlns:a16="http://schemas.microsoft.com/office/drawing/2014/main" id="{80E6C6E8-B071-4488-9777-011E9C9A1E3D}"/>
              </a:ext>
            </a:extLst>
          </p:cNvPr>
          <p:cNvPicPr>
            <a:picLocks noChangeAspect="1"/>
          </p:cNvPicPr>
          <p:nvPr/>
        </p:nvPicPr>
        <p:blipFill>
          <a:blip r:embed="rId16"/>
          <a:stretch>
            <a:fillRect/>
          </a:stretch>
        </p:blipFill>
        <p:spPr>
          <a:xfrm>
            <a:off x="6486474" y="1736859"/>
            <a:ext cx="3581400" cy="3084967"/>
          </a:xfrm>
          <a:prstGeom prst="rect">
            <a:avLst/>
          </a:prstGeom>
        </p:spPr>
      </p:pic>
    </p:spTree>
    <p:extLst>
      <p:ext uri="{BB962C8B-B14F-4D97-AF65-F5344CB8AC3E}">
        <p14:creationId xmlns:p14="http://schemas.microsoft.com/office/powerpoint/2010/main" val="401430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3/7/21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8" name="TextBox 27">
            <a:extLst>
              <a:ext uri="{FF2B5EF4-FFF2-40B4-BE49-F238E27FC236}">
                <a16:creationId xmlns:a16="http://schemas.microsoft.com/office/drawing/2014/main" id="{0B30CFC2-8A6E-D447-AB34-B4865E6CD3E4}"/>
              </a:ext>
            </a:extLst>
          </p:cNvPr>
          <p:cNvSpPr txBox="1"/>
          <p:nvPr/>
        </p:nvSpPr>
        <p:spPr>
          <a:xfrm>
            <a:off x="1064419" y="5938769"/>
            <a:ext cx="3897216"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IntegriKey</a:t>
            </a:r>
            <a:endParaRPr lang="en-US" sz="2000" dirty="0"/>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1" nodeType="clickEffect">
                                  <p:stCondLst>
                                    <p:cond delay="0"/>
                                  </p:stCondLst>
                                  <p:childTnLst>
                                    <p:set>
                                      <p:cBhvr>
                                        <p:cTn id="57"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P spid="28" grpId="0"/>
      <p:bldP spid="28"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dirty="0"/>
              <a:t>Overlay: Output Manipulation</a:t>
            </a:r>
          </a:p>
        </p:txBody>
      </p:sp>
      <p:grpSp>
        <p:nvGrpSpPr>
          <p:cNvPr id="70" name="Group 69"/>
          <p:cNvGrpSpPr/>
          <p:nvPr/>
        </p:nvGrpSpPr>
        <p:grpSpPr>
          <a:xfrm>
            <a:off x="847235" y="1357083"/>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357083"/>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153410"/>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662534"/>
            <a:ext cx="1371600" cy="1371600"/>
          </a:xfrm>
          <a:prstGeom prst="rect">
            <a:avLst/>
          </a:prstGeom>
        </p:spPr>
      </p:pic>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a:t>Overlay: Output Manipulation</a:t>
            </a: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4013" y="2353238"/>
            <a:ext cx="1565912" cy="1565912"/>
          </a:xfrm>
          <a:prstGeom prst="rect">
            <a:avLst/>
          </a:prstGeom>
        </p:spPr>
      </p:pic>
      <p:grpSp>
        <p:nvGrpSpPr>
          <p:cNvPr id="25" name="Group 24"/>
          <p:cNvGrpSpPr/>
          <p:nvPr/>
        </p:nvGrpSpPr>
        <p:grpSpPr>
          <a:xfrm>
            <a:off x="4077842"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6299094"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6235022"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6160862"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6776347" y="3482473"/>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6000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6744581" y="3981035"/>
            <a:ext cx="70564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10500</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895600"/>
            <a:ext cx="11537950" cy="12954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a:t>
            </a:r>
          </a:p>
          <a:p>
            <a:pPr marL="0" indent="0" algn="ctr">
              <a:buNone/>
            </a:pPr>
            <a:r>
              <a:rPr lang="en-US" dirty="0"/>
              <a:t>users are more likely not to verify it. </a:t>
            </a:r>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3/7/21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3276600"/>
            <a:ext cx="11537950" cy="795336"/>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 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3/7/21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Attack Surface</a:t>
            </a:r>
          </a:p>
        </p:txBody>
      </p:sp>
      <p:sp>
        <p:nvSpPr>
          <p:cNvPr id="10" name="Rectangle 9">
            <a:extLst>
              <a:ext uri="{FF2B5EF4-FFF2-40B4-BE49-F238E27FC236}">
                <a16:creationId xmlns:a16="http://schemas.microsoft.com/office/drawing/2014/main" id="{7000C902-C51B-4C00-9DB7-1D7E6687916D}"/>
              </a:ext>
            </a:extLst>
          </p:cNvPr>
          <p:cNvSpPr/>
          <p:nvPr/>
        </p:nvSpPr>
        <p:spPr>
          <a:xfrm>
            <a:off x="222071" y="3519614"/>
            <a:ext cx="954107" cy="369332"/>
          </a:xfrm>
          <a:prstGeom prst="rect">
            <a:avLst/>
          </a:prstGeom>
        </p:spPr>
        <p:txBody>
          <a:bodyPr wrap="none">
            <a:spAutoFit/>
          </a:bodyPr>
          <a:lstStyle/>
          <a:p>
            <a:r>
              <a:rPr lang="en-US" dirty="0"/>
              <a:t>25.16M</a:t>
            </a:r>
          </a:p>
        </p:txBody>
      </p:sp>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sp>
        <p:nvSpPr>
          <p:cNvPr id="19" name="Rectangle 18">
            <a:extLst>
              <a:ext uri="{FF2B5EF4-FFF2-40B4-BE49-F238E27FC236}">
                <a16:creationId xmlns:a16="http://schemas.microsoft.com/office/drawing/2014/main" id="{25BA328A-205A-4031-A311-995D5C747363}"/>
              </a:ext>
            </a:extLst>
          </p:cNvPr>
          <p:cNvSpPr/>
          <p:nvPr/>
        </p:nvSpPr>
        <p:spPr>
          <a:xfrm>
            <a:off x="10567339" y="3383845"/>
            <a:ext cx="595035" cy="369332"/>
          </a:xfrm>
          <a:prstGeom prst="rect">
            <a:avLst/>
          </a:prstGeom>
        </p:spPr>
        <p:txBody>
          <a:bodyPr wrap="none">
            <a:spAutoFit/>
          </a:bodyPr>
          <a:lstStyle/>
          <a:p>
            <a:r>
              <a:rPr lang="en-US" dirty="0"/>
              <a:t>71K</a:t>
            </a:r>
          </a:p>
        </p:txBody>
      </p:sp>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554" y="2316705"/>
            <a:ext cx="1067140" cy="1067140"/>
          </a:xfrm>
          <a:prstGeom prst="rect">
            <a:avLst/>
          </a:prstGeom>
        </p:spPr>
      </p:pic>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Running Arch Linux on MacBook Pro 13'' 2015">
            <a:extLst>
              <a:ext uri="{FF2B5EF4-FFF2-40B4-BE49-F238E27FC236}">
                <a16:creationId xmlns:a16="http://schemas.microsoft.com/office/drawing/2014/main" id="{C8E61C88-075D-405D-B207-2F862EFDF6D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841507" y="2362200"/>
            <a:ext cx="2046700" cy="680367"/>
          </a:xfrm>
          <a:prstGeom prst="rect">
            <a:avLst/>
          </a:prstGeom>
          <a:noFill/>
          <a:extLst>
            <a:ext uri="{909E8E84-426E-40DD-AFC4-6F175D3DCCD1}">
              <a14:hiddenFill xmlns:a14="http://schemas.microsoft.com/office/drawing/2010/main">
                <a:solidFill>
                  <a:srgbClr val="FFFFFF"/>
                </a:solidFill>
              </a14:hiddenFill>
            </a:ext>
          </a:extLst>
        </p:spPr>
      </p:pic>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343400"/>
            <a:ext cx="11537950" cy="1893886"/>
          </a:xfrm>
        </p:spPr>
        <p:txBody>
          <a:bodyPr/>
          <a:lstStyle/>
          <a:p>
            <a:r>
              <a:rPr lang="en-US" dirty="0"/>
              <a:t>CPU microcode</a:t>
            </a:r>
          </a:p>
          <a:p>
            <a:r>
              <a:rPr lang="en-US" dirty="0"/>
              <a:t>Device firmware</a:t>
            </a:r>
          </a:p>
          <a:p>
            <a:r>
              <a:rPr lang="en-US" dirty="0"/>
              <a:t>Device drivers</a:t>
            </a:r>
          </a:p>
          <a:p>
            <a:r>
              <a:rPr lang="en-US" dirty="0"/>
              <a:t>….</a:t>
            </a:r>
          </a:p>
        </p:txBody>
      </p:sp>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xEl>
                                              <p:pRg st="3" end="3"/>
                                            </p:txEl>
                                          </p:spTgt>
                                        </p:tgtEl>
                                        <p:attrNameLst>
                                          <p:attrName>style.visibility</p:attrName>
                                        </p:attrNameLst>
                                      </p:cBhvr>
                                      <p:to>
                                        <p:strVal val="visible"/>
                                      </p:to>
                                    </p:set>
                                    <p:animEffect transition="in" filter="fade">
                                      <p:cBhvr>
                                        <p:cTn id="22" dur="500"/>
                                        <p:tgtEl>
                                          <p:spTgt spid="1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3/7/21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3"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7"/>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363C073-2380-4712-889F-608C00A94AA5}"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0562" y="4992911"/>
            <a:ext cx="773400" cy="773400"/>
          </a:xfrm>
          <a:prstGeom prst="rect">
            <a:avLst/>
          </a:prstGeom>
        </p:spPr>
      </p:pic>
      <p:sp>
        <p:nvSpPr>
          <p:cNvPr id="55" name="Rectangle 54"/>
          <p:cNvSpPr/>
          <p:nvPr/>
        </p:nvSpPr>
        <p:spPr>
          <a:xfrm>
            <a:off x="4573939" y="188319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559398" y="297192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559398" y="355936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dirty="0">
                <a:solidFill>
                  <a:srgbClr val="FF0000"/>
                </a:solidFill>
                <a:latin typeface="Consolas" panose="020B0609020204030204" pitchFamily="49" charset="0"/>
              </a:rPr>
              <a:t>signature = “0x45AB…”, 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IO Integrity – Overlay Generation</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2913" y="4876800"/>
            <a:ext cx="1143000" cy="1143000"/>
          </a:xfrm>
          <a:prstGeom prst="rect">
            <a:avLst/>
          </a:prstGeom>
        </p:spPr>
      </p:pic>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55735"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26322" y="1803400"/>
            <a:ext cx="3073400" cy="3073400"/>
          </a:xfrm>
          <a:prstGeom prst="rect">
            <a:avLst/>
          </a:prstGeom>
        </p:spPr>
      </p:pic>
    </p:spTree>
    <p:extLst>
      <p:ext uri="{BB962C8B-B14F-4D97-AF65-F5344CB8AC3E}">
        <p14:creationId xmlns:p14="http://schemas.microsoft.com/office/powerpoint/2010/main" val="17548545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3/7/21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1" name="Rectangle 60"/>
          <p:cNvSpPr/>
          <p:nvPr/>
        </p:nvSpPr>
        <p:spPr>
          <a:xfrm>
            <a:off x="8759729" y="3572319"/>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6"/>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3/7/21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37807"/>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2"/>
                                        </p:tgtEl>
                                        <p:attrNameLst>
                                          <p:attrName>style.visibility</p:attrName>
                                        </p:attrNameLst>
                                      </p:cBhvr>
                                      <p:to>
                                        <p:strVal val="visible"/>
                                      </p:to>
                                    </p:set>
                                    <p:animEffect transition="in" filter="fade">
                                      <p:cBhvr>
                                        <p:cTn id="20" dur="500"/>
                                        <p:tgtEl>
                                          <p:spTgt spid="7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500"/>
                                        <p:tgtEl>
                                          <p:spTgt spid="73"/>
                                        </p:tgtEl>
                                      </p:cBhvr>
                                    </p:animEffect>
                                  </p:childTnLst>
                                </p:cTn>
                              </p:par>
                              <p:par>
                                <p:cTn id="24" presetID="42" presetClass="path" presetSubtype="0" accel="50000" decel="50000" fill="hold" grpId="0" nodeType="withEffect">
                                  <p:stCondLst>
                                    <p:cond delay="0"/>
                                  </p:stCondLst>
                                  <p:childTnLst>
                                    <p:animMotion origin="layout" path="M 5.84864E-7 2.59259E-6 L 0.01094 2.59259E-6 " pathEditMode="relative" rAng="0" ptsTypes="AA">
                                      <p:cBhvr>
                                        <p:cTn id="25" dur="2000" fill="hold"/>
                                        <p:tgtEl>
                                          <p:spTgt spid="50"/>
                                        </p:tgtEl>
                                        <p:attrNameLst>
                                          <p:attrName>ppt_x</p:attrName>
                                          <p:attrName>ppt_y</p:attrName>
                                        </p:attrNameLst>
                                      </p:cBhvr>
                                      <p:rCtr x="547" y="0"/>
                                    </p:animMotion>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74"/>
                                        </p:tgtEl>
                                        <p:attrNameLst>
                                          <p:attrName>style.visibility</p:attrName>
                                        </p:attrNameLst>
                                      </p:cBhvr>
                                      <p:to>
                                        <p:strVal val="visible"/>
                                      </p:to>
                                    </p:set>
                                    <p:animEffect transition="in" filter="fade">
                                      <p:cBhvr>
                                        <p:cTn id="29" dur="500"/>
                                        <p:tgtEl>
                                          <p:spTgt spid="74"/>
                                        </p:tgtEl>
                                      </p:cBhvr>
                                    </p:animEffect>
                                  </p:childTnLst>
                                </p:cTn>
                              </p:par>
                              <p:par>
                                <p:cTn id="30" presetID="42" presetClass="path" presetSubtype="0" accel="50000" decel="50000" fill="hold" grpId="0" nodeType="withEffect">
                                  <p:stCondLst>
                                    <p:cond delay="0"/>
                                  </p:stCondLst>
                                  <p:childTnLst>
                                    <p:animMotion origin="layout" path="M -3.82181E-6 -2.59259E-6 L 0.03413 0.00162 " pathEditMode="relative" rAng="0" ptsTypes="AA">
                                      <p:cBhvr>
                                        <p:cTn id="31" dur="500" fill="hold"/>
                                        <p:tgtEl>
                                          <p:spTgt spid="51"/>
                                        </p:tgtEl>
                                        <p:attrNameLst>
                                          <p:attrName>ppt_x</p:attrName>
                                          <p:attrName>ppt_y</p:attrName>
                                        </p:attrNameLst>
                                      </p:cBhvr>
                                      <p:rCtr x="1706" y="69"/>
                                    </p:animMotion>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500"/>
                                        <p:tgtEl>
                                          <p:spTgt spid="75"/>
                                        </p:tgtEl>
                                      </p:cBhvr>
                                    </p:animEffect>
                                  </p:childTnLst>
                                </p:cTn>
                              </p:par>
                            </p:childTnLst>
                          </p:cTn>
                        </p:par>
                        <p:par>
                          <p:cTn id="36" fill="hold">
                            <p:stCondLst>
                              <p:cond delay="3000"/>
                            </p:stCondLst>
                            <p:childTnLst>
                              <p:par>
                                <p:cTn id="37" presetID="42" presetClass="path" presetSubtype="0" accel="50000" decel="50000" fill="hold" nodeType="afterEffect">
                                  <p:stCondLst>
                                    <p:cond delay="0"/>
                                  </p:stCondLst>
                                  <p:childTnLst>
                                    <p:animMotion origin="layout" path="M -2.44887E-7 -4.07407E-6 L -0.01967 0.40301 " pathEditMode="relative" rAng="0" ptsTypes="AA">
                                      <p:cBhvr>
                                        <p:cTn id="38" dur="1000" fill="hold"/>
                                        <p:tgtEl>
                                          <p:spTgt spid="68"/>
                                        </p:tgtEl>
                                        <p:attrNameLst>
                                          <p:attrName>ppt_x</p:attrName>
                                          <p:attrName>ppt_y</p:attrName>
                                        </p:attrNameLst>
                                      </p:cBhvr>
                                      <p:rCtr x="-990" y="20139"/>
                                    </p:animMotion>
                                  </p:childTnLst>
                                </p:cTn>
                              </p:par>
                            </p:childTnLst>
                          </p:cTn>
                        </p:par>
                        <p:par>
                          <p:cTn id="39" fill="hold">
                            <p:stCondLst>
                              <p:cond delay="4000"/>
                            </p:stCondLst>
                            <p:childTnLst>
                              <p:par>
                                <p:cTn id="40" presetID="27" presetClass="emph" presetSubtype="0" fill="remove" grpId="0" nodeType="afterEffect">
                                  <p:stCondLst>
                                    <p:cond delay="0"/>
                                  </p:stCondLst>
                                  <p:childTnLst>
                                    <p:animClr clrSpc="rgb" dir="cw">
                                      <p:cBhvr override="childStyle">
                                        <p:cTn id="41" dur="250" autoRev="1" fill="remove"/>
                                        <p:tgtEl>
                                          <p:spTgt spid="27"/>
                                        </p:tgtEl>
                                        <p:attrNameLst>
                                          <p:attrName>style.color</p:attrName>
                                        </p:attrNameLst>
                                      </p:cBhvr>
                                      <p:to>
                                        <a:srgbClr val="FF9966"/>
                                      </p:to>
                                    </p:animClr>
                                    <p:animClr clrSpc="rgb" dir="cw">
                                      <p:cBhvr>
                                        <p:cTn id="42" dur="250" autoRev="1" fill="remove"/>
                                        <p:tgtEl>
                                          <p:spTgt spid="27"/>
                                        </p:tgtEl>
                                        <p:attrNameLst>
                                          <p:attrName>fillcolor</p:attrName>
                                        </p:attrNameLst>
                                      </p:cBhvr>
                                      <p:to>
                                        <a:srgbClr val="FF9966"/>
                                      </p:to>
                                    </p:animClr>
                                    <p:set>
                                      <p:cBhvr>
                                        <p:cTn id="43" dur="250" autoRev="1" fill="remove"/>
                                        <p:tgtEl>
                                          <p:spTgt spid="27"/>
                                        </p:tgtEl>
                                        <p:attrNameLst>
                                          <p:attrName>fill.type</p:attrName>
                                        </p:attrNameLst>
                                      </p:cBhvr>
                                      <p:to>
                                        <p:strVal val="solid"/>
                                      </p:to>
                                    </p:set>
                                    <p:set>
                                      <p:cBhvr>
                                        <p:cTn id="44" dur="250" autoRev="1" fill="remove"/>
                                        <p:tgtEl>
                                          <p:spTgt spid="2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49</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3/7/21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512687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50</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3/7/21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52</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1" y="4469496"/>
            <a:ext cx="12187238"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9" y="4038600"/>
            <a:ext cx="7380288"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p:cNvSpPr>
            <a:spLocks noGrp="1"/>
          </p:cNvSpPr>
          <p:nvPr>
            <p:ph type="title"/>
          </p:nvPr>
        </p:nvSpPr>
        <p:spPr/>
        <p:txBody>
          <a:bodyPr/>
          <a:lstStyle/>
          <a:p>
            <a:r>
              <a:rPr lang="en-US" dirty="0"/>
              <a:t>Prototype and TCB</a:t>
            </a:r>
          </a:p>
        </p:txBody>
      </p:sp>
      <p:pic>
        <p:nvPicPr>
          <p:cNvPr id="7" name="Picture 6"/>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27157" t="13066" r="21762" b="19400"/>
          <a:stretch/>
        </p:blipFill>
        <p:spPr>
          <a:xfrm>
            <a:off x="353219" y="1627154"/>
            <a:ext cx="4460121" cy="4422562"/>
          </a:xfrm>
          <a:prstGeom prst="rect">
            <a:avLst/>
          </a:prstGeom>
        </p:spPr>
      </p:pic>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2"/>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p:cNvSpPr>
            <a:spLocks noGrp="1"/>
          </p:cNvSpPr>
          <p:nvPr>
            <p:ph type="title"/>
          </p:nvPr>
        </p:nvSpPr>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41364128-CE7F-4340-8BAF-C784BF54480A}" type="datetime1">
              <a:rPr lang="en-US" smtClean="0"/>
              <a:t>3/7/21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56</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3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8C1758D8-9573-4FA3-942A-3153922C7CA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spTree>
    <p:extLst>
      <p:ext uri="{BB962C8B-B14F-4D97-AF65-F5344CB8AC3E}">
        <p14:creationId xmlns:p14="http://schemas.microsoft.com/office/powerpoint/2010/main" val="1374580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3/7/21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57</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375240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195F6A8-052B-4454-8AD1-AA1333744E90}" type="datetime1">
              <a:rPr lang="en-US" smtClean="0"/>
              <a:t>3/7/21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p:cNvSpPr>
            <a:spLocks noGrp="1"/>
          </p:cNvSpPr>
          <p:nvPr>
            <p:ph type="title"/>
          </p:nvPr>
        </p:nvSpPr>
        <p:spPr/>
        <p:txBody>
          <a:bodyPr/>
          <a:lstStyle/>
          <a:p>
            <a:r>
              <a:rPr lang="en-US" dirty="0"/>
              <a:t>Motivation: Remote Attestation</a:t>
            </a:r>
          </a:p>
        </p:txBody>
      </p:sp>
      <p:sp>
        <p:nvSpPr>
          <p:cNvPr id="22" name="Down Arrow 21"/>
          <p:cNvSpPr/>
          <p:nvPr/>
        </p:nvSpPr>
        <p:spPr>
          <a:xfrm rot="5400000">
            <a:off x="6607548" y="2844412"/>
            <a:ext cx="289277" cy="3701257"/>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106394" y="4294892"/>
            <a:ext cx="1223412" cy="369332"/>
          </a:xfrm>
          <a:prstGeom prst="rect">
            <a:avLst/>
          </a:prstGeom>
          <a:noFill/>
        </p:spPr>
        <p:txBody>
          <a:bodyPr wrap="none" rtlCol="0">
            <a:spAutoFit/>
          </a:bodyPr>
          <a:lstStyle/>
          <a:p>
            <a:r>
              <a:rPr lang="en-US" dirty="0"/>
              <a:t>Challenge</a:t>
            </a:r>
          </a:p>
        </p:txBody>
      </p:sp>
      <p:grpSp>
        <p:nvGrpSpPr>
          <p:cNvPr id="11" name="Group 10"/>
          <p:cNvGrpSpPr/>
          <p:nvPr/>
        </p:nvGrpSpPr>
        <p:grpSpPr>
          <a:xfrm>
            <a:off x="3178022" y="4486482"/>
            <a:ext cx="1212197" cy="1618457"/>
            <a:chOff x="4893270" y="4169429"/>
            <a:chExt cx="1381985" cy="1845148"/>
          </a:xfrm>
        </p:grpSpPr>
        <p:grpSp>
          <p:nvGrpSpPr>
            <p:cNvPr id="10" name="Group 9"/>
            <p:cNvGrpSpPr/>
            <p:nvPr/>
          </p:nvGrpSpPr>
          <p:grpSpPr>
            <a:xfrm>
              <a:off x="4893270" y="4169429"/>
              <a:ext cx="1381985" cy="1381985"/>
              <a:chOff x="4893270" y="4169429"/>
              <a:chExt cx="1381985" cy="138198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3270" y="4169429"/>
                <a:ext cx="1381985" cy="1381985"/>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0470" y="4702829"/>
                <a:ext cx="532450" cy="532450"/>
              </a:xfrm>
              <a:prstGeom prst="rect">
                <a:avLst/>
              </a:prstGeom>
            </p:spPr>
          </p:pic>
        </p:grpSp>
        <p:sp>
          <p:nvSpPr>
            <p:cNvPr id="8" name="Rectangle 7"/>
            <p:cNvSpPr/>
            <p:nvPr/>
          </p:nvSpPr>
          <p:spPr>
            <a:xfrm>
              <a:off x="5193871" y="5614467"/>
              <a:ext cx="728084" cy="400110"/>
            </a:xfrm>
            <a:prstGeom prst="rect">
              <a:avLst/>
            </a:prstGeom>
          </p:spPr>
          <p:txBody>
            <a:bodyPr wrap="none">
              <a:spAutoFit/>
            </a:bodyPr>
            <a:lstStyle/>
            <a:p>
              <a:r>
                <a:rPr lang="en-US" sz="2000" dirty="0"/>
                <a:t>CPU</a:t>
              </a:r>
            </a:p>
          </p:txBody>
        </p:sp>
      </p:grpSp>
      <p:grpSp>
        <p:nvGrpSpPr>
          <p:cNvPr id="12" name="Group 11"/>
          <p:cNvGrpSpPr/>
          <p:nvPr/>
        </p:nvGrpSpPr>
        <p:grpSpPr>
          <a:xfrm>
            <a:off x="2359819" y="1269842"/>
            <a:ext cx="1229285" cy="1372819"/>
            <a:chOff x="4320986" y="1472448"/>
            <a:chExt cx="1401119" cy="1564717"/>
          </a:xfrm>
        </p:grpSpPr>
        <p:grpSp>
          <p:nvGrpSpPr>
            <p:cNvPr id="9" name="Group 8"/>
            <p:cNvGrpSpPr/>
            <p:nvPr/>
          </p:nvGrpSpPr>
          <p:grpSpPr>
            <a:xfrm>
              <a:off x="4320986" y="1472448"/>
              <a:ext cx="1401119" cy="1314546"/>
              <a:chOff x="4244651" y="1711883"/>
              <a:chExt cx="1401119" cy="1314546"/>
            </a:xfrm>
          </p:grpSpPr>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9" name="Rectangle 28"/>
            <p:cNvSpPr/>
            <p:nvPr/>
          </p:nvSpPr>
          <p:spPr>
            <a:xfrm>
              <a:off x="4338941" y="2637055"/>
              <a:ext cx="1098378" cy="400110"/>
            </a:xfrm>
            <a:prstGeom prst="rect">
              <a:avLst/>
            </a:prstGeom>
          </p:spPr>
          <p:txBody>
            <a:bodyPr wrap="none">
              <a:spAutoFit/>
            </a:bodyPr>
            <a:lstStyle/>
            <a:p>
              <a:r>
                <a:rPr lang="en-US" sz="2000" dirty="0"/>
                <a:t>Enclave</a:t>
              </a:r>
            </a:p>
          </p:txBody>
        </p:sp>
      </p:grpSp>
      <p:grpSp>
        <p:nvGrpSpPr>
          <p:cNvPr id="21" name="Group 20"/>
          <p:cNvGrpSpPr/>
          <p:nvPr/>
        </p:nvGrpSpPr>
        <p:grpSpPr>
          <a:xfrm>
            <a:off x="9114154" y="4365274"/>
            <a:ext cx="1295095" cy="1806441"/>
            <a:chOff x="10437019" y="4160481"/>
            <a:chExt cx="1295095" cy="1806441"/>
          </a:xfrm>
        </p:grpSpPr>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70508" y="6098034"/>
            <a:ext cx="381000" cy="381000"/>
          </a:xfrm>
          <a:prstGeom prst="rect">
            <a:avLst/>
          </a:prstGeom>
        </p:spPr>
      </p:pic>
      <p:grpSp>
        <p:nvGrpSpPr>
          <p:cNvPr id="35" name="Group 34"/>
          <p:cNvGrpSpPr/>
          <p:nvPr/>
        </p:nvGrpSpPr>
        <p:grpSpPr>
          <a:xfrm>
            <a:off x="3345538" y="3114304"/>
            <a:ext cx="877163" cy="1180588"/>
            <a:chOff x="8992868" y="2061297"/>
            <a:chExt cx="877163" cy="1180588"/>
          </a:xfrm>
        </p:grpSpPr>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92868" y="2061297"/>
              <a:ext cx="834551" cy="834551"/>
            </a:xfrm>
            <a:prstGeom prst="rect">
              <a:avLst/>
            </a:prstGeom>
          </p:spPr>
        </p:pic>
        <p:sp>
          <p:nvSpPr>
            <p:cNvPr id="34" name="Rectangle 33"/>
            <p:cNvSpPr/>
            <p:nvPr/>
          </p:nvSpPr>
          <p:spPr>
            <a:xfrm>
              <a:off x="8992868" y="2872553"/>
              <a:ext cx="877163" cy="369332"/>
            </a:xfrm>
            <a:prstGeom prst="rect">
              <a:avLst/>
            </a:prstGeom>
          </p:spPr>
          <p:txBody>
            <a:bodyPr wrap="none">
              <a:spAutoFit/>
            </a:bodyPr>
            <a:lstStyle/>
            <a:p>
              <a:r>
                <a:rPr lang="en-US" dirty="0"/>
                <a:t>Report</a:t>
              </a:r>
            </a:p>
          </p:txBody>
        </p:sp>
      </p:grpSp>
      <p:sp>
        <p:nvSpPr>
          <p:cNvPr id="37" name="Bent Arrow 36"/>
          <p:cNvSpPr/>
          <p:nvPr/>
        </p:nvSpPr>
        <p:spPr>
          <a:xfrm rot="10800000" flipH="1">
            <a:off x="2845887" y="2790275"/>
            <a:ext cx="469348" cy="951595"/>
          </a:xfrm>
          <a:prstGeom prst="bentArrow">
            <a:avLst>
              <a:gd name="adj1" fmla="val 20765"/>
              <a:gd name="adj2" fmla="val 29235"/>
              <a:gd name="adj3" fmla="val 25000"/>
              <a:gd name="adj4" fmla="val 43750"/>
            </a:avLst>
          </a:prstGeom>
          <a:solidFill>
            <a:srgbClr val="74AAE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43" name="Down Arrow 42"/>
          <p:cNvSpPr/>
          <p:nvPr/>
        </p:nvSpPr>
        <p:spPr>
          <a:xfrm rot="5400000" flipV="1">
            <a:off x="6607550" y="3579322"/>
            <a:ext cx="289277" cy="3701258"/>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p:nvGrpSpPr>
        <p:grpSpPr>
          <a:xfrm>
            <a:off x="5967356" y="4866479"/>
            <a:ext cx="1569660" cy="1416221"/>
            <a:chOff x="8774064" y="2019193"/>
            <a:chExt cx="1569660" cy="1416221"/>
          </a:xfrm>
        </p:grpSpPr>
        <p:grpSp>
          <p:nvGrpSpPr>
            <p:cNvPr id="40" name="Group 39"/>
            <p:cNvGrpSpPr/>
            <p:nvPr/>
          </p:nvGrpSpPr>
          <p:grpSpPr>
            <a:xfrm>
              <a:off x="9141619" y="2019193"/>
              <a:ext cx="948770" cy="1055705"/>
              <a:chOff x="7993078" y="2838794"/>
              <a:chExt cx="948770" cy="1055705"/>
            </a:xfrm>
          </p:grpSpPr>
          <p:pic>
            <p:nvPicPr>
              <p:cNvPr id="39" name="Picture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38" name="Picture 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41" name="Rectangle 40"/>
            <p:cNvSpPr/>
            <p:nvPr/>
          </p:nvSpPr>
          <p:spPr>
            <a:xfrm>
              <a:off x="8774064" y="3066082"/>
              <a:ext cx="1569660" cy="369332"/>
            </a:xfrm>
            <a:prstGeom prst="rect">
              <a:avLst/>
            </a:prstGeom>
          </p:spPr>
          <p:txBody>
            <a:bodyPr wrap="none">
              <a:spAutoFit/>
            </a:bodyPr>
            <a:lstStyle/>
            <a:p>
              <a:r>
                <a:rPr lang="en-US" dirty="0"/>
                <a:t>Signed report</a:t>
              </a:r>
            </a:p>
          </p:txBody>
        </p:sp>
      </p:grpSp>
      <p:sp>
        <p:nvSpPr>
          <p:cNvPr id="18" name="Rounded Rectangular Callout 17"/>
          <p:cNvSpPr/>
          <p:nvPr/>
        </p:nvSpPr>
        <p:spPr>
          <a:xfrm>
            <a:off x="8913019" y="2451167"/>
            <a:ext cx="3067347" cy="1704092"/>
          </a:xfrm>
          <a:prstGeom prst="wedgeRoundRectCallout">
            <a:avLst>
              <a:gd name="adj1" fmla="val 5515"/>
              <a:gd name="adj2" fmla="val 62531"/>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19575" y="2419112"/>
            <a:ext cx="685152" cy="685152"/>
          </a:xfrm>
          <a:prstGeom prst="rect">
            <a:avLst/>
          </a:prstGeom>
        </p:spPr>
      </p:pic>
      <p:grpSp>
        <p:nvGrpSpPr>
          <p:cNvPr id="47" name="Group 46"/>
          <p:cNvGrpSpPr/>
          <p:nvPr/>
        </p:nvGrpSpPr>
        <p:grpSpPr>
          <a:xfrm>
            <a:off x="9083301" y="3030904"/>
            <a:ext cx="541955" cy="508468"/>
            <a:chOff x="4244651" y="1711883"/>
            <a:chExt cx="1401119" cy="1314546"/>
          </a:xfrm>
        </p:grpSpPr>
        <p:pic>
          <p:nvPicPr>
            <p:cNvPr id="49" name="Picture 4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50" name="Picture 4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0" name="TextBox 19"/>
          <p:cNvSpPr txBox="1"/>
          <p:nvPr/>
        </p:nvSpPr>
        <p:spPr>
          <a:xfrm>
            <a:off x="9709814" y="2545903"/>
            <a:ext cx="2339167" cy="369332"/>
          </a:xfrm>
          <a:prstGeom prst="rect">
            <a:avLst/>
          </a:prstGeom>
          <a:noFill/>
        </p:spPr>
        <p:txBody>
          <a:bodyPr wrap="none" rtlCol="0">
            <a:spAutoFit/>
          </a:bodyPr>
          <a:lstStyle/>
          <a:p>
            <a:r>
              <a:rPr lang="en-US" dirty="0"/>
              <a:t>A legitimate platform</a:t>
            </a:r>
          </a:p>
        </p:txBody>
      </p:sp>
      <p:sp>
        <p:nvSpPr>
          <p:cNvPr id="51" name="TextBox 50"/>
          <p:cNvSpPr txBox="1"/>
          <p:nvPr/>
        </p:nvSpPr>
        <p:spPr>
          <a:xfrm>
            <a:off x="9709814" y="3084269"/>
            <a:ext cx="2236574" cy="369332"/>
          </a:xfrm>
          <a:prstGeom prst="rect">
            <a:avLst/>
          </a:prstGeom>
          <a:noFill/>
        </p:spPr>
        <p:txBody>
          <a:bodyPr wrap="none" rtlCol="0">
            <a:spAutoFit/>
          </a:bodyPr>
          <a:lstStyle/>
          <a:p>
            <a:r>
              <a:rPr lang="en-US" dirty="0"/>
              <a:t>A legitimate enclave</a:t>
            </a:r>
          </a:p>
        </p:txBody>
      </p:sp>
      <p:sp>
        <p:nvSpPr>
          <p:cNvPr id="24" name="Bent-Up Arrow 23"/>
          <p:cNvSpPr/>
          <p:nvPr/>
        </p:nvSpPr>
        <p:spPr>
          <a:xfrm rot="16200000">
            <a:off x="6625007" y="-1369589"/>
            <a:ext cx="890653" cy="6677830"/>
          </a:xfrm>
          <a:prstGeom prst="bentUpArrow">
            <a:avLst>
              <a:gd name="adj1" fmla="val 5226"/>
              <a:gd name="adj2" fmla="val 25118"/>
              <a:gd name="adj3" fmla="val 1106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364280" y="1130720"/>
            <a:ext cx="1887723" cy="1380126"/>
            <a:chOff x="5834173" y="1554835"/>
            <a:chExt cx="1887723" cy="1380126"/>
          </a:xfrm>
        </p:grpSpPr>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30" name="Rectangle 29"/>
            <p:cNvSpPr/>
            <p:nvPr/>
          </p:nvSpPr>
          <p:spPr>
            <a:xfrm>
              <a:off x="5834173" y="2534851"/>
              <a:ext cx="1887723" cy="400110"/>
            </a:xfrm>
            <a:prstGeom prst="rect">
              <a:avLst/>
            </a:prstGeom>
          </p:spPr>
          <p:txBody>
            <a:bodyPr wrap="square">
              <a:spAutoFit/>
            </a:bodyPr>
            <a:lstStyle/>
            <a:p>
              <a:r>
                <a:rPr lang="en-US" sz="2000" dirty="0"/>
                <a:t>Sensitive data</a:t>
              </a:r>
            </a:p>
          </p:txBody>
        </p:sp>
      </p:grpSp>
      <p:pic>
        <p:nvPicPr>
          <p:cNvPr id="44" name="Picture 43"/>
          <p:cNvPicPr>
            <a:picLocks noChangeAspect="1"/>
          </p:cNvPicPr>
          <p:nvPr/>
        </p:nvPicPr>
        <p:blipFill>
          <a:blip r:embed="rId9"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9140795" y="3681301"/>
            <a:ext cx="381000" cy="381000"/>
          </a:xfrm>
          <a:prstGeom prst="rect">
            <a:avLst/>
          </a:prstGeom>
        </p:spPr>
      </p:pic>
      <p:sp>
        <p:nvSpPr>
          <p:cNvPr id="46" name="TextBox 45"/>
          <p:cNvSpPr txBox="1"/>
          <p:nvPr/>
        </p:nvSpPr>
        <p:spPr>
          <a:xfrm>
            <a:off x="9709814" y="3622636"/>
            <a:ext cx="1415772" cy="369332"/>
          </a:xfrm>
          <a:prstGeom prst="rect">
            <a:avLst/>
          </a:prstGeom>
          <a:noFill/>
        </p:spPr>
        <p:txBody>
          <a:bodyPr wrap="none" rtlCol="0">
            <a:spAutoFit/>
          </a:bodyPr>
          <a:lstStyle/>
          <a:p>
            <a:r>
              <a:rPr lang="en-US" dirty="0"/>
              <a:t>Platform PK</a:t>
            </a:r>
          </a:p>
        </p:txBody>
      </p:sp>
    </p:spTree>
    <p:custDataLst>
      <p:tags r:id="rId1"/>
    </p:custDataLst>
    <p:extLst>
      <p:ext uri="{BB962C8B-B14F-4D97-AF65-F5344CB8AC3E}">
        <p14:creationId xmlns:p14="http://schemas.microsoft.com/office/powerpoint/2010/main" val="1689486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up)">
                                      <p:cBhvr>
                                        <p:cTn id="31" dur="500"/>
                                        <p:tgtEl>
                                          <p:spTgt spid="37"/>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left)">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right)">
                                      <p:cBhvr>
                                        <p:cTn id="77" dur="500"/>
                                        <p:tgtEl>
                                          <p:spTgt spid="24"/>
                                        </p:tgtEl>
                                      </p:cBhvr>
                                    </p:animEffect>
                                  </p:childTnLst>
                                </p:cTn>
                              </p:par>
                            </p:childTnLst>
                          </p:cTn>
                        </p:par>
                        <p:par>
                          <p:cTn id="78" fill="hold">
                            <p:stCondLst>
                              <p:cond delay="500"/>
                            </p:stCondLst>
                            <p:childTnLst>
                              <p:par>
                                <p:cTn id="79" presetID="10" presetClass="entr" presetSubtype="0" fill="hold" nodeType="after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fade">
                                      <p:cBhvr>
                                        <p:cTn id="8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7" grpId="0" animBg="1"/>
      <p:bldP spid="43" grpId="0" animBg="1"/>
      <p:bldP spid="18" grpId="0" animBg="1"/>
      <p:bldP spid="20" grpId="0"/>
      <p:bldP spid="51" grpId="0"/>
      <p:bldP spid="24" grpId="0" animBg="1"/>
      <p:bldP spid="4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356464-7157-478C-928B-47ED02F628C9}"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p:cNvSpPr>
            <a:spLocks noGrp="1"/>
          </p:cNvSpPr>
          <p:nvPr>
            <p:ph type="title"/>
          </p:nvPr>
        </p:nvSpPr>
        <p:spPr/>
        <p:txBody>
          <a:bodyPr/>
          <a:lstStyle/>
          <a:p>
            <a:r>
              <a:rPr lang="en-GB" dirty="0"/>
              <a:t>Common issue: Relay Attacker</a:t>
            </a:r>
            <a:endParaRPr lang="en-US" dirty="0"/>
          </a:p>
        </p:txBody>
      </p:sp>
      <p:grpSp>
        <p:nvGrpSpPr>
          <p:cNvPr id="36" name="Group 35"/>
          <p:cNvGrpSpPr/>
          <p:nvPr/>
        </p:nvGrpSpPr>
        <p:grpSpPr>
          <a:xfrm>
            <a:off x="454819" y="1625031"/>
            <a:ext cx="1066800" cy="1093215"/>
            <a:chOff x="454819" y="1625031"/>
            <a:chExt cx="1066800" cy="109321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37" name="Group 36"/>
          <p:cNvGrpSpPr/>
          <p:nvPr/>
        </p:nvGrpSpPr>
        <p:grpSpPr>
          <a:xfrm>
            <a:off x="513271" y="4715733"/>
            <a:ext cx="1109504" cy="1093215"/>
            <a:chOff x="513271" y="4715733"/>
            <a:chExt cx="1109504" cy="1093215"/>
          </a:xfrm>
        </p:grpSpPr>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22" name="Rounded Rectangle 21"/>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Rounded Rectangle 22"/>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4" name="Rounded Rectangle 23"/>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grpSp>
        <p:nvGrpSpPr>
          <p:cNvPr id="30" name="Group 29"/>
          <p:cNvGrpSpPr/>
          <p:nvPr/>
        </p:nvGrpSpPr>
        <p:grpSpPr>
          <a:xfrm>
            <a:off x="10346479" y="1347782"/>
            <a:ext cx="1295095" cy="1806441"/>
            <a:chOff x="10437019" y="4160481"/>
            <a:chExt cx="1295095" cy="1806441"/>
          </a:xfrm>
        </p:grpSpPr>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sp>
        <p:nvSpPr>
          <p:cNvPr id="33" name="Rounded Rectangle 32"/>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9" name="Group 8"/>
          <p:cNvGrpSpPr/>
          <p:nvPr/>
        </p:nvGrpSpPr>
        <p:grpSpPr>
          <a:xfrm>
            <a:off x="2251513" y="1414656"/>
            <a:ext cx="1295284" cy="585294"/>
            <a:chOff x="4041004" y="1427875"/>
            <a:chExt cx="1295284" cy="585294"/>
          </a:xfrm>
        </p:grpSpPr>
        <p:sp>
          <p:nvSpPr>
            <p:cNvPr id="34" name="Rounded Rectangle 33"/>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38" name="Rounded Rectangle 37"/>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Rounded Rectangle 38"/>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0" name="Rounded Rectangle 39"/>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42" name="Rounded Rectangle 41"/>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10" name="Group 9"/>
          <p:cNvGrpSpPr/>
          <p:nvPr/>
        </p:nvGrpSpPr>
        <p:grpSpPr>
          <a:xfrm>
            <a:off x="2254611" y="4401831"/>
            <a:ext cx="1295284" cy="585294"/>
            <a:chOff x="4041004" y="4401831"/>
            <a:chExt cx="1295284" cy="585294"/>
          </a:xfrm>
        </p:grpSpPr>
        <p:sp>
          <p:nvSpPr>
            <p:cNvPr id="43" name="Rounded Rectangle 4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3444" y="5866665"/>
            <a:ext cx="747806" cy="747806"/>
          </a:xfrm>
          <a:prstGeom prst="rect">
            <a:avLst/>
          </a:prstGeom>
        </p:spPr>
      </p:pic>
      <p:sp>
        <p:nvSpPr>
          <p:cNvPr id="46" name="Down Arrow 45"/>
          <p:cNvSpPr/>
          <p:nvPr/>
        </p:nvSpPr>
        <p:spPr>
          <a:xfrm rot="5400000">
            <a:off x="7824093" y="-872832"/>
            <a:ext cx="289277" cy="4969424"/>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7467784" y="1190683"/>
            <a:ext cx="1642591" cy="369332"/>
          </a:xfrm>
          <a:prstGeom prst="rect">
            <a:avLst/>
          </a:prstGeom>
          <a:noFill/>
        </p:spPr>
        <p:txBody>
          <a:bodyPr wrap="square" rtlCol="0">
            <a:spAutoFit/>
          </a:bodyPr>
          <a:lstStyle/>
          <a:p>
            <a:r>
              <a:rPr lang="en-US" dirty="0"/>
              <a:t>Challenge</a:t>
            </a:r>
          </a:p>
        </p:txBody>
      </p:sp>
      <p:sp>
        <p:nvSpPr>
          <p:cNvPr id="48" name="Curved Left Arrow 47"/>
          <p:cNvSpPr/>
          <p:nvPr/>
        </p:nvSpPr>
        <p:spPr>
          <a:xfrm>
            <a:off x="5509929" y="2418910"/>
            <a:ext cx="914400" cy="3067490"/>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p:cNvSpPr txBox="1"/>
          <p:nvPr/>
        </p:nvSpPr>
        <p:spPr>
          <a:xfrm>
            <a:off x="5513599" y="3495150"/>
            <a:ext cx="1642591" cy="646331"/>
          </a:xfrm>
          <a:prstGeom prst="rect">
            <a:avLst/>
          </a:prstGeom>
          <a:solidFill>
            <a:schemeClr val="bg1"/>
          </a:solidFill>
        </p:spPr>
        <p:txBody>
          <a:bodyPr wrap="square" rtlCol="0">
            <a:spAutoFit/>
          </a:bodyPr>
          <a:lstStyle/>
          <a:p>
            <a:pPr algn="ctr"/>
            <a:r>
              <a:rPr lang="en-US" dirty="0"/>
              <a:t>Relay challenge</a:t>
            </a:r>
          </a:p>
        </p:txBody>
      </p:sp>
      <p:sp>
        <p:nvSpPr>
          <p:cNvPr id="50" name="Curved Left Arrow 49"/>
          <p:cNvSpPr/>
          <p:nvPr/>
        </p:nvSpPr>
        <p:spPr>
          <a:xfrm flipV="1">
            <a:off x="6902834" y="2382341"/>
            <a:ext cx="914400" cy="2940892"/>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2" name="Group 51"/>
          <p:cNvGrpSpPr/>
          <p:nvPr/>
        </p:nvGrpSpPr>
        <p:grpSpPr>
          <a:xfrm>
            <a:off x="7637127" y="3127928"/>
            <a:ext cx="628375" cy="699198"/>
            <a:chOff x="7993078" y="2838794"/>
            <a:chExt cx="948770" cy="1055705"/>
          </a:xfrm>
        </p:grpSpPr>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53" name="Rectangle 52"/>
          <p:cNvSpPr/>
          <p:nvPr/>
        </p:nvSpPr>
        <p:spPr>
          <a:xfrm>
            <a:off x="7168371" y="3833321"/>
            <a:ext cx="1569660" cy="369332"/>
          </a:xfrm>
          <a:prstGeom prst="rect">
            <a:avLst/>
          </a:prstGeom>
          <a:solidFill>
            <a:schemeClr val="bg1"/>
          </a:solidFill>
        </p:spPr>
        <p:txBody>
          <a:bodyPr wrap="none">
            <a:spAutoFit/>
          </a:bodyPr>
          <a:lstStyle/>
          <a:p>
            <a:r>
              <a:rPr lang="en-US" dirty="0"/>
              <a:t>Signed report</a:t>
            </a:r>
          </a:p>
        </p:txBody>
      </p:sp>
      <p:sp>
        <p:nvSpPr>
          <p:cNvPr id="56" name="Down Arrow 55"/>
          <p:cNvSpPr/>
          <p:nvPr/>
        </p:nvSpPr>
        <p:spPr>
          <a:xfrm rot="5400000" flipV="1">
            <a:off x="7879394" y="-330641"/>
            <a:ext cx="289277" cy="4956772"/>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7889601" y="1657120"/>
            <a:ext cx="628375" cy="699198"/>
            <a:chOff x="7993078" y="2838794"/>
            <a:chExt cx="948770" cy="1055705"/>
          </a:xfrm>
        </p:grpSpPr>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65" name="Rectangle 64"/>
          <p:cNvSpPr/>
          <p:nvPr/>
        </p:nvSpPr>
        <p:spPr>
          <a:xfrm>
            <a:off x="7423641" y="2286170"/>
            <a:ext cx="1569660" cy="369332"/>
          </a:xfrm>
          <a:prstGeom prst="rect">
            <a:avLst/>
          </a:prstGeom>
          <a:noFill/>
        </p:spPr>
        <p:txBody>
          <a:bodyPr wrap="none">
            <a:spAutoFit/>
          </a:bodyPr>
          <a:lstStyle/>
          <a:p>
            <a:r>
              <a:rPr lang="en-US" dirty="0"/>
              <a:t>Signed report</a:t>
            </a:r>
          </a:p>
        </p:txBody>
      </p:sp>
      <p:sp>
        <p:nvSpPr>
          <p:cNvPr id="51" name="Bent-Up Arrow 50"/>
          <p:cNvSpPr/>
          <p:nvPr/>
        </p:nvSpPr>
        <p:spPr>
          <a:xfrm rot="16200000" flipH="1">
            <a:off x="7125487" y="1735396"/>
            <a:ext cx="2584489" cy="5562622"/>
          </a:xfrm>
          <a:prstGeom prst="bentUpArrow">
            <a:avLst>
              <a:gd name="adj1" fmla="val 1854"/>
              <a:gd name="adj2" fmla="val 4242"/>
              <a:gd name="adj3" fmla="val 993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p:cNvGrpSpPr/>
          <p:nvPr/>
        </p:nvGrpSpPr>
        <p:grpSpPr>
          <a:xfrm>
            <a:off x="8289079" y="4984138"/>
            <a:ext cx="1991644" cy="1423009"/>
            <a:chOff x="5859956" y="1554835"/>
            <a:chExt cx="1991644" cy="1423009"/>
          </a:xfrm>
        </p:grpSpPr>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59" name="Rectangle 58"/>
            <p:cNvSpPr/>
            <p:nvPr/>
          </p:nvSpPr>
          <p:spPr>
            <a:xfrm>
              <a:off x="5859956" y="2577734"/>
              <a:ext cx="1991644" cy="400110"/>
            </a:xfrm>
            <a:prstGeom prst="rect">
              <a:avLst/>
            </a:prstGeom>
          </p:spPr>
          <p:txBody>
            <a:bodyPr wrap="square">
              <a:spAutoFit/>
            </a:bodyPr>
            <a:lstStyle/>
            <a:p>
              <a:r>
                <a:rPr lang="en-US" sz="2000" dirty="0"/>
                <a:t>Assign secret</a:t>
              </a:r>
            </a:p>
          </p:txBody>
        </p:sp>
      </p:grpSp>
      <p:sp>
        <p:nvSpPr>
          <p:cNvPr id="60" name="TextBox 59"/>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61" name="TextBox 60"/>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Tree>
    <p:custDataLst>
      <p:tags r:id="rId1"/>
    </p:custDataLst>
    <p:extLst>
      <p:ext uri="{BB962C8B-B14F-4D97-AF65-F5344CB8AC3E}">
        <p14:creationId xmlns:p14="http://schemas.microsoft.com/office/powerpoint/2010/main" val="36387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right)">
                                      <p:cBhvr>
                                        <p:cTn id="41" dur="500"/>
                                        <p:tgtEl>
                                          <p:spTgt spid="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up)">
                                      <p:cBhvr>
                                        <p:cTn id="49" dur="500"/>
                                        <p:tgtEl>
                                          <p:spTgt spid="4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down)">
                                      <p:cBhvr>
                                        <p:cTn id="57" dur="500"/>
                                        <p:tgtEl>
                                          <p:spTgt spid="50"/>
                                        </p:tgtEl>
                                      </p:cBhvr>
                                    </p:animEffect>
                                  </p:childTnLst>
                                </p:cTn>
                              </p:par>
                              <p:par>
                                <p:cTn id="58" presetID="10" presetClass="entr" presetSubtype="0" fill="hold" nodeType="with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wipe(left)">
                                      <p:cBhvr>
                                        <p:cTn id="68" dur="500"/>
                                        <p:tgtEl>
                                          <p:spTgt spid="56"/>
                                        </p:tgtEl>
                                      </p:cBhvr>
                                    </p:animEffect>
                                  </p:childTnLst>
                                </p:cTn>
                              </p:par>
                              <p:par>
                                <p:cTn id="69" presetID="10"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500"/>
                                        <p:tgtEl>
                                          <p:spTgt spid="6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wipe(right)">
                                      <p:cBhvr>
                                        <p:cTn id="79" dur="500"/>
                                        <p:tgtEl>
                                          <p:spTgt spid="51"/>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2" grpId="0" animBg="1"/>
      <p:bldP spid="46" grpId="0" animBg="1"/>
      <p:bldP spid="47" grpId="0"/>
      <p:bldP spid="48" grpId="0" animBg="1"/>
      <p:bldP spid="49" grpId="0" animBg="1"/>
      <p:bldP spid="50" grpId="0" animBg="1"/>
      <p:bldP spid="53" grpId="0" animBg="1"/>
      <p:bldP spid="56" grpId="0" animBg="1"/>
      <p:bldP spid="65" grpId="0"/>
      <p:bldP spid="51" grpId="0" animBg="1"/>
      <p:bldP spid="6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3/7/21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080542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0724200-9BF5-44BC-9D89-2C8472238643}"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p:cNvSpPr>
            <a:spLocks noGrp="1"/>
          </p:cNvSpPr>
          <p:nvPr>
            <p:ph type="title"/>
          </p:nvPr>
        </p:nvSpPr>
        <p:spPr/>
        <p:txBody>
          <a:bodyPr/>
          <a:lstStyle/>
          <a:p>
            <a:r>
              <a:rPr lang="en-US" dirty="0"/>
              <a:t>Our Contribution: Relay Attack Implications</a:t>
            </a:r>
          </a:p>
        </p:txBody>
      </p:sp>
      <p:sp>
        <p:nvSpPr>
          <p:cNvPr id="8" name="Rounded Rectangle 7"/>
          <p:cNvSpPr/>
          <p:nvPr/>
        </p:nvSpPr>
        <p:spPr>
          <a:xfrm>
            <a:off x="914553" y="1898650"/>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 name="Rounded Rectangle 8"/>
          <p:cNvSpPr/>
          <p:nvPr/>
        </p:nvSpPr>
        <p:spPr>
          <a:xfrm>
            <a:off x="1047531" y="3334213"/>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Rounded Rectangle 9"/>
          <p:cNvSpPr/>
          <p:nvPr/>
        </p:nvSpPr>
        <p:spPr>
          <a:xfrm>
            <a:off x="1047531" y="2740891"/>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91484" y="2661128"/>
            <a:ext cx="583913" cy="583913"/>
          </a:xfrm>
          <a:prstGeom prst="rect">
            <a:avLst/>
          </a:prstGeom>
        </p:spPr>
      </p:pic>
      <p:sp>
        <p:nvSpPr>
          <p:cNvPr id="12" name="Rounded Rectangle 11"/>
          <p:cNvSpPr/>
          <p:nvPr/>
        </p:nvSpPr>
        <p:spPr>
          <a:xfrm>
            <a:off x="2873951" y="2027124"/>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3" name="Rounded Rectangle 12"/>
          <p:cNvSpPr/>
          <p:nvPr/>
        </p:nvSpPr>
        <p:spPr>
          <a:xfrm>
            <a:off x="1067404" y="2036709"/>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8510" y="2123313"/>
            <a:ext cx="401771" cy="4017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236" y="3496516"/>
            <a:ext cx="747806" cy="747806"/>
          </a:xfrm>
          <a:prstGeom prst="rect">
            <a:avLst/>
          </a:prstGeom>
        </p:spPr>
      </p:pic>
      <p:sp>
        <p:nvSpPr>
          <p:cNvPr id="18" name="Content Placeholder 1"/>
          <p:cNvSpPr>
            <a:spLocks noGrp="1"/>
          </p:cNvSpPr>
          <p:nvPr>
            <p:ph idx="1"/>
          </p:nvPr>
        </p:nvSpPr>
        <p:spPr>
          <a:xfrm>
            <a:off x="4974836" y="1905000"/>
            <a:ext cx="6886964" cy="4329110"/>
          </a:xfrm>
        </p:spPr>
        <p:txBody>
          <a:bodyPr/>
          <a:lstStyle/>
          <a:p>
            <a:r>
              <a:rPr lang="en-US" dirty="0"/>
              <a:t>Physical access</a:t>
            </a:r>
          </a:p>
          <a:p>
            <a:endParaRPr lang="en-US" dirty="0"/>
          </a:p>
          <a:p>
            <a:r>
              <a:rPr lang="en-US" dirty="0"/>
              <a:t>Privilege escalation</a:t>
            </a:r>
          </a:p>
          <a:p>
            <a:endParaRPr lang="en-US" dirty="0"/>
          </a:p>
          <a:p>
            <a:r>
              <a:rPr lang="en-US" dirty="0"/>
              <a:t>Undermine platform maintenance</a:t>
            </a:r>
          </a:p>
          <a:p>
            <a:pPr lvl="1"/>
            <a:r>
              <a:rPr lang="en-US" dirty="0"/>
              <a:t>Defer patch</a:t>
            </a:r>
          </a:p>
          <a:p>
            <a:pPr lvl="1"/>
            <a:r>
              <a:rPr lang="en-US" dirty="0"/>
              <a:t>Secure target platform</a:t>
            </a:r>
          </a:p>
          <a:p>
            <a:pPr lvl="1"/>
            <a:r>
              <a:rPr lang="en-US" dirty="0"/>
              <a:t>Insecure attacker’s platform</a:t>
            </a:r>
          </a:p>
          <a:p>
            <a:pPr marL="361950" lvl="1" indent="0">
              <a:buNone/>
            </a:pPr>
            <a:endParaRPr lang="en-US" dirty="0"/>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49650" y="1788514"/>
            <a:ext cx="451493" cy="451493"/>
          </a:xfrm>
          <a:prstGeom prst="rect">
            <a:avLst/>
          </a:prstGeom>
        </p:spPr>
      </p:pic>
    </p:spTree>
    <p:custDataLst>
      <p:tags r:id="rId1"/>
    </p:custDataLst>
    <p:extLst>
      <p:ext uri="{BB962C8B-B14F-4D97-AF65-F5344CB8AC3E}">
        <p14:creationId xmlns:p14="http://schemas.microsoft.com/office/powerpoint/2010/main" val="19945830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2" end="2"/>
                                            </p:txEl>
                                          </p:spTgt>
                                        </p:tgtEl>
                                        <p:attrNameLst>
                                          <p:attrName>style.visibility</p:attrName>
                                        </p:attrNameLst>
                                      </p:cBhvr>
                                      <p:to>
                                        <p:strVal val="visible"/>
                                      </p:to>
                                    </p:set>
                                    <p:animEffect transition="in" filter="fade">
                                      <p:cBhvr>
                                        <p:cTn id="12" dur="500"/>
                                        <p:tgtEl>
                                          <p:spTgt spid="1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4" end="4"/>
                                            </p:txEl>
                                          </p:spTgt>
                                        </p:tgtEl>
                                        <p:attrNameLst>
                                          <p:attrName>style.visibility</p:attrName>
                                        </p:attrNameLst>
                                      </p:cBhvr>
                                      <p:to>
                                        <p:strVal val="visible"/>
                                      </p:to>
                                    </p:set>
                                    <p:animEffect transition="in" filter="fade">
                                      <p:cBhvr>
                                        <p:cTn id="17" dur="500"/>
                                        <p:tgtEl>
                                          <p:spTgt spid="18">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
                                            <p:txEl>
                                              <p:pRg st="5" end="5"/>
                                            </p:txEl>
                                          </p:spTgt>
                                        </p:tgtEl>
                                        <p:attrNameLst>
                                          <p:attrName>style.visibility</p:attrName>
                                        </p:attrNameLst>
                                      </p:cBhvr>
                                      <p:to>
                                        <p:strVal val="visible"/>
                                      </p:to>
                                    </p:set>
                                    <p:animEffect transition="in" filter="fade">
                                      <p:cBhvr>
                                        <p:cTn id="20" dur="500"/>
                                        <p:tgtEl>
                                          <p:spTgt spid="18">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xEl>
                                              <p:pRg st="6" end="6"/>
                                            </p:txEl>
                                          </p:spTgt>
                                        </p:tgtEl>
                                        <p:attrNameLst>
                                          <p:attrName>style.visibility</p:attrName>
                                        </p:attrNameLst>
                                      </p:cBhvr>
                                      <p:to>
                                        <p:strVal val="visible"/>
                                      </p:to>
                                    </p:set>
                                    <p:animEffect transition="in" filter="fade">
                                      <p:cBhvr>
                                        <p:cTn id="23" dur="500"/>
                                        <p:tgtEl>
                                          <p:spTgt spid="18">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xEl>
                                              <p:pRg st="7" end="7"/>
                                            </p:txEl>
                                          </p:spTgt>
                                        </p:tgtEl>
                                        <p:attrNameLst>
                                          <p:attrName>style.visibility</p:attrName>
                                        </p:attrNameLst>
                                      </p:cBhvr>
                                      <p:to>
                                        <p:strVal val="visible"/>
                                      </p:to>
                                    </p:set>
                                    <p:animEffect transition="in" filter="fade">
                                      <p:cBhvr>
                                        <p:cTn id="26" dur="500"/>
                                        <p:tgtEl>
                                          <p:spTgt spid="1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6C21FBC-1C4E-46F3-9DB8-3BDCC36DC021}"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p:cNvSpPr>
            <a:spLocks noGrp="1"/>
          </p:cNvSpPr>
          <p:nvPr>
            <p:ph type="title"/>
          </p:nvPr>
        </p:nvSpPr>
        <p:spPr>
          <a:xfrm>
            <a:off x="328095" y="664557"/>
            <a:ext cx="11537950" cy="972000"/>
          </a:xfrm>
        </p:spPr>
        <p:txBody>
          <a:bodyPr/>
          <a:lstStyle/>
          <a:p>
            <a:r>
              <a:rPr lang="en-US" dirty="0"/>
              <a:t>Distinguishing is hard</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sp>
        <p:nvSpPr>
          <p:cNvPr id="44" name="Down Arrow 43"/>
          <p:cNvSpPr/>
          <p:nvPr/>
        </p:nvSpPr>
        <p:spPr>
          <a:xfrm rot="5400000">
            <a:off x="7915009" y="-625110"/>
            <a:ext cx="289277" cy="4969424"/>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Down Arrow 44"/>
          <p:cNvSpPr/>
          <p:nvPr/>
        </p:nvSpPr>
        <p:spPr>
          <a:xfrm rot="5400000" flipV="1">
            <a:off x="7970310" y="-82919"/>
            <a:ext cx="289277" cy="4956772"/>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urved Left Arrow 45"/>
          <p:cNvSpPr/>
          <p:nvPr/>
        </p:nvSpPr>
        <p:spPr>
          <a:xfrm>
            <a:off x="5801323" y="2699205"/>
            <a:ext cx="914400" cy="3067490"/>
          </a:xfrm>
          <a:prstGeom prst="curvedLeftArrow">
            <a:avLst>
              <a:gd name="adj1" fmla="val 17989"/>
              <a:gd name="adj2" fmla="val 54200"/>
              <a:gd name="adj3" fmla="val 1944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Curved Left Arrow 46"/>
          <p:cNvSpPr/>
          <p:nvPr/>
        </p:nvSpPr>
        <p:spPr>
          <a:xfrm flipV="1">
            <a:off x="7194228" y="2662636"/>
            <a:ext cx="914400" cy="2940892"/>
          </a:xfrm>
          <a:prstGeom prst="curvedLeftArrow">
            <a:avLst>
              <a:gd name="adj1" fmla="val 17989"/>
              <a:gd name="adj2" fmla="val 54200"/>
              <a:gd name="adj3" fmla="val 1944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TextBox 47"/>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0" name="Rounded Rectangle 49"/>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1" name="Rounded Rectangle 50"/>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2" name="Rounded Rectangle 51"/>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3" name="Picture 5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4" name="Rounded Rectangle 53"/>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5" name="Group 54"/>
          <p:cNvGrpSpPr/>
          <p:nvPr/>
        </p:nvGrpSpPr>
        <p:grpSpPr>
          <a:xfrm>
            <a:off x="2251513" y="1414656"/>
            <a:ext cx="1295284" cy="585294"/>
            <a:chOff x="4041004" y="1427875"/>
            <a:chExt cx="1295284" cy="585294"/>
          </a:xfrm>
        </p:grpSpPr>
        <p:sp>
          <p:nvSpPr>
            <p:cNvPr id="56" name="Rounded Rectangle 55"/>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7" name="Picture 5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58" name="Rounded Rectangle 57"/>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9" name="Rounded Rectangle 58"/>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0" name="Rounded Rectangle 59"/>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1" name="Picture 6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2" name="Rounded Rectangle 61"/>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3" name="Group 62"/>
          <p:cNvGrpSpPr/>
          <p:nvPr/>
        </p:nvGrpSpPr>
        <p:grpSpPr>
          <a:xfrm>
            <a:off x="2254611" y="4401831"/>
            <a:ext cx="1295284" cy="585294"/>
            <a:chOff x="4041004" y="4401831"/>
            <a:chExt cx="1295284" cy="585294"/>
          </a:xfrm>
        </p:grpSpPr>
        <p:sp>
          <p:nvSpPr>
            <p:cNvPr id="64" name="Rounded Rectangle 63"/>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5" name="Picture 6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40" name="Picture 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66" name="TextBox 65"/>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Tree>
    <p:custDataLst>
      <p:tags r:id="rId1"/>
    </p:custDataLst>
    <p:extLst>
      <p:ext uri="{BB962C8B-B14F-4D97-AF65-F5344CB8AC3E}">
        <p14:creationId xmlns:p14="http://schemas.microsoft.com/office/powerpoint/2010/main" val="39042635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right)">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up)">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down)">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left)">
                                      <p:cBhvr>
                                        <p:cTn id="2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97E8824-B382-41CE-B597-EF1235CFCAF0}"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p:cNvSpPr>
            <a:spLocks noGrp="1"/>
          </p:cNvSpPr>
          <p:nvPr>
            <p:ph type="title"/>
          </p:nvPr>
        </p:nvSpPr>
        <p:spPr>
          <a:xfrm>
            <a:off x="328095" y="664557"/>
            <a:ext cx="11537950" cy="972000"/>
          </a:xfrm>
        </p:spPr>
        <p:txBody>
          <a:bodyPr/>
          <a:lstStyle/>
          <a:p>
            <a:r>
              <a:rPr lang="en-US" dirty="0"/>
              <a:t>Our Contribution: Auxiliary Device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pic>
        <p:nvPicPr>
          <p:cNvPr id="50" name="Picture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49485" y="2260104"/>
            <a:ext cx="570233" cy="570233"/>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Rectangle 1"/>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custDataLst>
      <p:tags r:id="rId1"/>
    </p:custDataLst>
    <p:extLst>
      <p:ext uri="{BB962C8B-B14F-4D97-AF65-F5344CB8AC3E}">
        <p14:creationId xmlns:p14="http://schemas.microsoft.com/office/powerpoint/2010/main" val="37893612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E9F12D-70A8-4736-AC52-6479F646517F}"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Left-Right Arrow 1"/>
          <p:cNvSpPr/>
          <p:nvPr/>
        </p:nvSpPr>
        <p:spPr>
          <a:xfrm>
            <a:off x="6852861" y="2137084"/>
            <a:ext cx="3768255" cy="225116"/>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262559" y="1797963"/>
            <a:ext cx="2948858" cy="369332"/>
          </a:xfrm>
          <a:prstGeom prst="rect">
            <a:avLst/>
          </a:prstGeom>
          <a:noFill/>
        </p:spPr>
        <p:txBody>
          <a:bodyPr wrap="square" rtlCol="0">
            <a:spAutoFit/>
          </a:bodyPr>
          <a:lstStyle/>
          <a:p>
            <a:pPr algn="ctr"/>
            <a:r>
              <a:rPr lang="en-US" dirty="0"/>
              <a:t>Establish secure channel</a:t>
            </a:r>
          </a:p>
        </p:txBody>
      </p:sp>
      <p:sp>
        <p:nvSpPr>
          <p:cNvPr id="40" name="Rectangle 39"/>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extLst>
      <p:ext uri="{BB962C8B-B14F-4D97-AF65-F5344CB8AC3E}">
        <p14:creationId xmlns:p14="http://schemas.microsoft.com/office/powerpoint/2010/main" val="31345657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1968E32-9CE4-4F13-8360-F13DE7CD99E1}"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 name="Group 1"/>
          <p:cNvGrpSpPr/>
          <p:nvPr/>
        </p:nvGrpSpPr>
        <p:grpSpPr>
          <a:xfrm>
            <a:off x="2084761" y="1294843"/>
            <a:ext cx="3352801" cy="2497914"/>
            <a:chOff x="2084761" y="1294843"/>
            <a:chExt cx="3352801" cy="2497914"/>
          </a:xfrm>
        </p:grpSpPr>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 name="Group 6"/>
          <p:cNvGrpSpPr/>
          <p:nvPr/>
        </p:nvGrpSpPr>
        <p:grpSpPr>
          <a:xfrm>
            <a:off x="5680267" y="1430820"/>
            <a:ext cx="1351652" cy="1691453"/>
            <a:chOff x="5680267" y="1430820"/>
            <a:chExt cx="1351652" cy="1691453"/>
          </a:xfrm>
        </p:grpSpPr>
        <p:pic>
          <p:nvPicPr>
            <p:cNvPr id="48" name="Picture 47"/>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37" name="Rectangle 36"/>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Tree>
    <p:extLst>
      <p:ext uri="{BB962C8B-B14F-4D97-AF65-F5344CB8AC3E}">
        <p14:creationId xmlns:p14="http://schemas.microsoft.com/office/powerpoint/2010/main" val="17044635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08232E-6 -3.33333E-6 L -0.07542 0.25139 " pathEditMode="relative" rAng="0" ptsTypes="AA">
                                      <p:cBhvr>
                                        <p:cTn id="6" dur="500" fill="hold"/>
                                        <p:tgtEl>
                                          <p:spTgt spid="2"/>
                                        </p:tgtEl>
                                        <p:attrNameLst>
                                          <p:attrName>ppt_x</p:attrName>
                                          <p:attrName>ppt_y</p:attrName>
                                        </p:attrNameLst>
                                      </p:cBhvr>
                                      <p:rCtr x="-3778" y="12569"/>
                                    </p:animMotion>
                                  </p:childTnLst>
                                </p:cTn>
                              </p:par>
                              <p:par>
                                <p:cTn id="7" presetID="42" presetClass="path" presetSubtype="0" accel="50000" decel="50000" fill="hold" nodeType="withEffect">
                                  <p:stCondLst>
                                    <p:cond delay="0"/>
                                  </p:stCondLst>
                                  <p:childTnLst>
                                    <p:animMotion origin="layout" path="M 2.09978E-6 -4.44444E-6 L 0.17233 0.25695 " pathEditMode="relative" rAng="0" ptsTypes="AA">
                                      <p:cBhvr>
                                        <p:cTn id="8" dur="500" fill="hold"/>
                                        <p:tgtEl>
                                          <p:spTgt spid="7"/>
                                        </p:tgtEl>
                                        <p:attrNameLst>
                                          <p:attrName>ppt_x</p:attrName>
                                          <p:attrName>ppt_y</p:attrName>
                                        </p:attrNameLst>
                                      </p:cBhvr>
                                      <p:rCtr x="8610" y="12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F4D91EE-B510-4C76-9CD3-F767A69C5C1C}"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65</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a:off x="4519197" y="3647522"/>
            <a:ext cx="332702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706856" y="3233163"/>
            <a:ext cx="2775119" cy="369332"/>
          </a:xfrm>
          <a:prstGeom prst="rect">
            <a:avLst/>
          </a:prstGeom>
        </p:spPr>
        <p:txBody>
          <a:bodyPr wrap="none">
            <a:spAutoFit/>
          </a:bodyPr>
          <a:lstStyle/>
          <a:p>
            <a:r>
              <a:rPr lang="en-US" dirty="0"/>
              <a:t>Initiate remote attestation</a:t>
            </a:r>
          </a:p>
        </p:txBody>
      </p:sp>
      <p:cxnSp>
        <p:nvCxnSpPr>
          <p:cNvPr id="38" name="Straight Arrow Connector 37"/>
          <p:cNvCxnSpPr>
            <a:endCxn id="45" idx="3"/>
          </p:cNvCxnSpPr>
          <p:nvPr/>
        </p:nvCxnSpPr>
        <p:spPr>
          <a:xfrm flipH="1">
            <a:off x="4519197" y="4044579"/>
            <a:ext cx="3408989" cy="0"/>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953719" y="4076153"/>
            <a:ext cx="2281394" cy="369332"/>
          </a:xfrm>
          <a:prstGeom prst="rect">
            <a:avLst/>
          </a:prstGeom>
        </p:spPr>
        <p:txBody>
          <a:bodyPr wrap="none">
            <a:spAutoFit/>
          </a:bodyPr>
          <a:lstStyle/>
          <a:p>
            <a:r>
              <a:rPr lang="en-US" dirty="0"/>
              <a:t>Report + platform </a:t>
            </a:r>
            <a:r>
              <a:rPr lang="en-US" dirty="0" err="1"/>
              <a:t>pk</a:t>
            </a:r>
            <a:endParaRPr lang="en-US" dirty="0"/>
          </a:p>
        </p:txBody>
      </p:sp>
    </p:spTree>
    <p:custDataLst>
      <p:tags r:id="rId1"/>
    </p:custDataLst>
    <p:extLst>
      <p:ext uri="{BB962C8B-B14F-4D97-AF65-F5344CB8AC3E}">
        <p14:creationId xmlns:p14="http://schemas.microsoft.com/office/powerpoint/2010/main" val="28804365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91C02D-E674-430E-976A-F9B3EB62E9FE}"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66</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
        <p:nvSpPr>
          <p:cNvPr id="39" name="Rectangle 38"/>
          <p:cNvSpPr/>
          <p:nvPr/>
        </p:nvSpPr>
        <p:spPr>
          <a:xfrm>
            <a:off x="5272328" y="3309006"/>
            <a:ext cx="1851789" cy="369332"/>
          </a:xfrm>
          <a:prstGeom prst="rect">
            <a:avLst/>
          </a:prstGeom>
        </p:spPr>
        <p:txBody>
          <a:bodyPr wrap="none">
            <a:spAutoFit/>
          </a:bodyPr>
          <a:lstStyle/>
          <a:p>
            <a:r>
              <a:rPr lang="en-US" dirty="0"/>
              <a:t>Secure channel</a:t>
            </a:r>
          </a:p>
        </p:txBody>
      </p:sp>
      <p:sp>
        <p:nvSpPr>
          <p:cNvPr id="2" name="Left-Right Arrow 1"/>
          <p:cNvSpPr/>
          <p:nvPr/>
        </p:nvSpPr>
        <p:spPr>
          <a:xfrm>
            <a:off x="4636087" y="3697357"/>
            <a:ext cx="3215563" cy="291956"/>
          </a:xfrm>
          <a:prstGeom prst="leftRightArrow">
            <a:avLst/>
          </a:prstGeom>
          <a:solidFill>
            <a:srgbClr val="B9DD4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656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2159539-0777-4FF0-8476-9238884A556A}"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67</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flipV="1">
            <a:off x="4514126" y="3647522"/>
            <a:ext cx="3395804" cy="27725"/>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482707" y="3240904"/>
            <a:ext cx="1223412" cy="369332"/>
          </a:xfrm>
          <a:prstGeom prst="rect">
            <a:avLst/>
          </a:prstGeom>
        </p:spPr>
        <p:txBody>
          <a:bodyPr wrap="none">
            <a:spAutoFit/>
          </a:bodyPr>
          <a:lstStyle/>
          <a:p>
            <a:r>
              <a:rPr lang="en-US" dirty="0"/>
              <a:t>Challenge</a:t>
            </a:r>
          </a:p>
        </p:txBody>
      </p:sp>
      <p:cxnSp>
        <p:nvCxnSpPr>
          <p:cNvPr id="38" name="Straight Arrow Connector 37"/>
          <p:cNvCxnSpPr/>
          <p:nvPr/>
        </p:nvCxnSpPr>
        <p:spPr>
          <a:xfrm flipH="1" flipV="1">
            <a:off x="4534713" y="4044579"/>
            <a:ext cx="3463906" cy="28575"/>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518222" y="4110485"/>
            <a:ext cx="1223412" cy="369332"/>
          </a:xfrm>
          <a:prstGeom prst="rect">
            <a:avLst/>
          </a:prstGeom>
        </p:spPr>
        <p:txBody>
          <a:bodyPr wrap="none">
            <a:spAutoFit/>
          </a:bodyPr>
          <a:lstStyle/>
          <a:p>
            <a:r>
              <a:rPr lang="en-US" dirty="0"/>
              <a:t>Response</a:t>
            </a:r>
          </a:p>
        </p:txBody>
      </p:sp>
      <p:sp>
        <p:nvSpPr>
          <p:cNvPr id="41" name="Rounded Rectangular Callout 40"/>
          <p:cNvSpPr/>
          <p:nvPr/>
        </p:nvSpPr>
        <p:spPr>
          <a:xfrm>
            <a:off x="8725363" y="1828800"/>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TextBox 10"/>
          <p:cNvSpPr txBox="1"/>
          <p:nvPr/>
        </p:nvSpPr>
        <p:spPr>
          <a:xfrm>
            <a:off x="8836819" y="2001802"/>
            <a:ext cx="2844434" cy="646331"/>
          </a:xfrm>
          <a:prstGeom prst="rect">
            <a:avLst/>
          </a:prstGeom>
          <a:noFill/>
        </p:spPr>
        <p:txBody>
          <a:bodyPr wrap="square" rtlCol="0">
            <a:spAutoFit/>
          </a:bodyPr>
          <a:lstStyle/>
          <a:p>
            <a:pPr marL="285750" indent="-285750">
              <a:buFont typeface="Arial" panose="020B0604020202020204" pitchFamily="34" charset="0"/>
              <a:buChar char="•"/>
            </a:pPr>
            <a:r>
              <a:rPr lang="en-US" dirty="0"/>
              <a:t>Calculate latency</a:t>
            </a:r>
          </a:p>
          <a:p>
            <a:pPr marL="285750" indent="-285750">
              <a:buFont typeface="Arial" panose="020B0604020202020204" pitchFamily="34" charset="0"/>
              <a:buChar char="•"/>
            </a:pPr>
            <a:r>
              <a:rPr lang="en-US" dirty="0"/>
              <a:t>Determine proximity</a:t>
            </a:r>
          </a:p>
        </p:txBody>
      </p:sp>
    </p:spTree>
    <p:custDataLst>
      <p:tags r:id="rId1"/>
    </p:custDataLst>
    <p:extLst>
      <p:ext uri="{BB962C8B-B14F-4D97-AF65-F5344CB8AC3E}">
        <p14:creationId xmlns:p14="http://schemas.microsoft.com/office/powerpoint/2010/main" val="39726709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P spid="41" grpId="0" animBg="1"/>
      <p:bldP spid="11"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B150202-62D4-457D-BBE8-3C2C558142C5}"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68</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grpSp>
        <p:nvGrpSpPr>
          <p:cNvPr id="64" name="Group 63"/>
          <p:cNvGrpSpPr/>
          <p:nvPr/>
        </p:nvGrpSpPr>
        <p:grpSpPr>
          <a:xfrm>
            <a:off x="513271" y="4268799"/>
            <a:ext cx="4924291" cy="2498738"/>
            <a:chOff x="513271" y="4268799"/>
            <a:chExt cx="4924291" cy="2498738"/>
          </a:xfrm>
        </p:grpSpPr>
        <p:grpSp>
          <p:nvGrpSpPr>
            <p:cNvPr id="65" name="Group 64"/>
            <p:cNvGrpSpPr/>
            <p:nvPr/>
          </p:nvGrpSpPr>
          <p:grpSpPr>
            <a:xfrm>
              <a:off x="513271" y="4715733"/>
              <a:ext cx="1109504" cy="1093215"/>
              <a:chOff x="513271" y="4715733"/>
              <a:chExt cx="1109504" cy="1093215"/>
            </a:xfrm>
          </p:grpSpPr>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86" name="Picture 8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66" name="TextBox 65"/>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7" name="Rounded Rectangle 66"/>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Rounded Rectangle 67"/>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9" name="Rounded Rectangle 68"/>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80" name="Rounded Rectangle 79"/>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81" name="Group 80"/>
            <p:cNvGrpSpPr/>
            <p:nvPr/>
          </p:nvGrpSpPr>
          <p:grpSpPr>
            <a:xfrm>
              <a:off x="2254611" y="4401831"/>
              <a:ext cx="1295284" cy="585294"/>
              <a:chOff x="4041004" y="4401831"/>
              <a:chExt cx="1295284" cy="585294"/>
            </a:xfrm>
          </p:grpSpPr>
          <p:sp>
            <p:nvSpPr>
              <p:cNvPr id="83" name="Rounded Rectangle 8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grpSp>
        <p:nvGrpSpPr>
          <p:cNvPr id="87" name="Group 86"/>
          <p:cNvGrpSpPr/>
          <p:nvPr/>
        </p:nvGrpSpPr>
        <p:grpSpPr>
          <a:xfrm>
            <a:off x="454819" y="1625031"/>
            <a:ext cx="1066800" cy="1093215"/>
            <a:chOff x="454819" y="1625031"/>
            <a:chExt cx="1066800" cy="1093215"/>
          </a:xfrm>
        </p:grpSpPr>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89" name="Picture 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90" name="Group 89"/>
          <p:cNvGrpSpPr/>
          <p:nvPr/>
        </p:nvGrpSpPr>
        <p:grpSpPr>
          <a:xfrm>
            <a:off x="10465178" y="1335082"/>
            <a:ext cx="1295095" cy="1806441"/>
            <a:chOff x="10437019" y="4160481"/>
            <a:chExt cx="1295095" cy="1806441"/>
          </a:xfrm>
        </p:grpSpPr>
        <p:pic>
          <p:nvPicPr>
            <p:cNvPr id="91" name="Picture 9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92" name="Rectangle 91"/>
            <p:cNvSpPr/>
            <p:nvPr/>
          </p:nvSpPr>
          <p:spPr>
            <a:xfrm>
              <a:off x="10592957" y="5566812"/>
              <a:ext cx="983218" cy="400110"/>
            </a:xfrm>
            <a:prstGeom prst="rect">
              <a:avLst/>
            </a:prstGeom>
          </p:spPr>
          <p:txBody>
            <a:bodyPr wrap="none">
              <a:spAutoFit/>
            </a:bodyPr>
            <a:lstStyle/>
            <a:p>
              <a:r>
                <a:rPr lang="en-US" sz="2000" dirty="0"/>
                <a:t>Verifier</a:t>
              </a:r>
            </a:p>
          </p:txBody>
        </p:sp>
      </p:grpSp>
    </p:spTree>
    <p:extLst>
      <p:ext uri="{BB962C8B-B14F-4D97-AF65-F5344CB8AC3E}">
        <p14:creationId xmlns:p14="http://schemas.microsoft.com/office/powerpoint/2010/main" val="2656723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092 4.81481E-6 L 0.07295 -0.25463 " pathEditMode="relative" rAng="0" ptsTypes="AA">
                                      <p:cBhvr>
                                        <p:cTn id="6" dur="500" fill="hold"/>
                                        <p:tgtEl>
                                          <p:spTgt spid="40"/>
                                        </p:tgtEl>
                                        <p:attrNameLst>
                                          <p:attrName>ppt_x</p:attrName>
                                          <p:attrName>ppt_y</p:attrName>
                                        </p:attrNameLst>
                                      </p:cBhvr>
                                      <p:rCtr x="3595" y="-12731"/>
                                    </p:animMotion>
                                  </p:childTnLst>
                                </p:cTn>
                              </p:par>
                              <p:par>
                                <p:cTn id="7" presetID="42" presetClass="path" presetSubtype="0" accel="50000" decel="50000" fill="hold" nodeType="withEffect">
                                  <p:stCondLst>
                                    <p:cond delay="0"/>
                                  </p:stCondLst>
                                  <p:childTnLst>
                                    <p:animMotion origin="layout" path="M -8.42777E-7 3.7037E-6 L -0.17077 -0.25047 " pathEditMode="relative" rAng="0" ptsTypes="AA">
                                      <p:cBhvr>
                                        <p:cTn id="8" dur="500" fill="hold"/>
                                        <p:tgtEl>
                                          <p:spTgt spid="75"/>
                                        </p:tgtEl>
                                        <p:attrNameLst>
                                          <p:attrName>ppt_x</p:attrName>
                                          <p:attrName>ppt_y</p:attrName>
                                        </p:attrNameLst>
                                      </p:cBhvr>
                                      <p:rCtr x="-8545" y="-12523"/>
                                    </p:animMotion>
                                  </p:childTnLst>
                                </p:cTn>
                              </p:par>
                              <p:par>
                                <p:cTn id="9" presetID="10" presetClass="entr" presetSubtype="0"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fade">
                                      <p:cBhvr>
                                        <p:cTn id="11" dur="500"/>
                                        <p:tgtEl>
                                          <p:spTgt spid="87"/>
                                        </p:tgtEl>
                                      </p:cBhvr>
                                    </p:animEffect>
                                  </p:childTnLst>
                                </p:cTn>
                              </p:par>
                              <p:par>
                                <p:cTn id="12" presetID="10" presetClass="entr" presetSubtype="0" fill="hold" nodeType="with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500"/>
                                        <p:tgtEl>
                                          <p:spTgt spid="64"/>
                                        </p:tgtEl>
                                      </p:cBhvr>
                                    </p:animEffect>
                                  </p:childTnLst>
                                </p:cTn>
                              </p:par>
                              <p:par>
                                <p:cTn id="15" presetID="10" presetClass="entr" presetSubtype="0" fill="hold"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43AF576-F0C0-42A5-8579-485B881BD489}"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69</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Rounded Rectangular Callout 69"/>
          <p:cNvSpPr/>
          <p:nvPr/>
        </p:nvSpPr>
        <p:spPr>
          <a:xfrm>
            <a:off x="6852861" y="733282"/>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7" name="Rectangle 26"/>
          <p:cNvSpPr/>
          <p:nvPr/>
        </p:nvSpPr>
        <p:spPr>
          <a:xfrm>
            <a:off x="7008019" y="882946"/>
            <a:ext cx="2492990" cy="369332"/>
          </a:xfrm>
          <a:prstGeom prst="rect">
            <a:avLst/>
          </a:prstGeom>
        </p:spPr>
        <p:txBody>
          <a:bodyPr wrap="none">
            <a:spAutoFit/>
          </a:bodyPr>
          <a:lstStyle/>
          <a:p>
            <a:pPr marL="285750" indent="-285750">
              <a:buFont typeface="Arial" panose="020B0604020202020204" pitchFamily="34" charset="0"/>
              <a:buChar char="•"/>
            </a:pPr>
            <a:r>
              <a:rPr lang="en-US" dirty="0"/>
              <a:t>Latency &gt; threshold</a:t>
            </a:r>
          </a:p>
        </p:txBody>
      </p:sp>
      <p:sp>
        <p:nvSpPr>
          <p:cNvPr id="73" name="Rectangle 72"/>
          <p:cNvSpPr/>
          <p:nvPr/>
        </p:nvSpPr>
        <p:spPr>
          <a:xfrm>
            <a:off x="7008019" y="1245204"/>
            <a:ext cx="2589170" cy="369332"/>
          </a:xfrm>
          <a:prstGeom prst="rect">
            <a:avLst/>
          </a:prstGeom>
        </p:spPr>
        <p:txBody>
          <a:bodyPr wrap="none">
            <a:spAutoFit/>
          </a:bodyPr>
          <a:lstStyle/>
          <a:p>
            <a:pPr marL="285750" indent="-285750">
              <a:buFont typeface="Arial" panose="020B0604020202020204" pitchFamily="34" charset="0"/>
              <a:buChar char="•"/>
            </a:pPr>
            <a:r>
              <a:rPr lang="en-US" dirty="0"/>
              <a:t>Possible relay attack</a:t>
            </a:r>
          </a:p>
        </p:txBody>
      </p:sp>
      <p:cxnSp>
        <p:nvCxnSpPr>
          <p:cNvPr id="74" name="Straight Arrow Connector 73"/>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84394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up)">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wipe(down)">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left)">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500"/>
                                        <p:tgtEl>
                                          <p:spTgt spid="7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27" grpId="0"/>
      <p:bldP spid="7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3/7/21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45692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0BFF87D-EE69-499C-8528-A1B521F9C6C3}"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70</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ight Arrow 7"/>
          <p:cNvSpPr/>
          <p:nvPr/>
        </p:nvSpPr>
        <p:spPr>
          <a:xfrm>
            <a:off x="7183167" y="2074481"/>
            <a:ext cx="3282011" cy="20332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8093226" y="2300956"/>
            <a:ext cx="1569660" cy="1145176"/>
            <a:chOff x="8774064" y="2290238"/>
            <a:chExt cx="1569660" cy="1145176"/>
          </a:xfrm>
        </p:grpSpPr>
        <p:grpSp>
          <p:nvGrpSpPr>
            <p:cNvPr id="46" name="Group 45"/>
            <p:cNvGrpSpPr/>
            <p:nvPr/>
          </p:nvGrpSpPr>
          <p:grpSpPr>
            <a:xfrm>
              <a:off x="9264345" y="2290238"/>
              <a:ext cx="673403" cy="754986"/>
              <a:chOff x="8115804" y="3109839"/>
              <a:chExt cx="673403" cy="754986"/>
            </a:xfrm>
          </p:grpSpPr>
          <p:pic>
            <p:nvPicPr>
              <p:cNvPr id="71" name="Picture 7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50" name="Rectangle 49"/>
            <p:cNvSpPr/>
            <p:nvPr/>
          </p:nvSpPr>
          <p:spPr>
            <a:xfrm>
              <a:off x="8774064" y="3066082"/>
              <a:ext cx="1569660" cy="369332"/>
            </a:xfrm>
            <a:prstGeom prst="rect">
              <a:avLst/>
            </a:prstGeom>
          </p:spPr>
          <p:txBody>
            <a:bodyPr wrap="none">
              <a:spAutoFit/>
            </a:bodyPr>
            <a:lstStyle/>
            <a:p>
              <a:r>
                <a:rPr lang="en-US" dirty="0"/>
                <a:t>Signed report</a:t>
              </a:r>
            </a:p>
          </p:txBody>
        </p:sp>
      </p:grpSp>
      <p:grpSp>
        <p:nvGrpSpPr>
          <p:cNvPr id="11" name="Group 10"/>
          <p:cNvGrpSpPr/>
          <p:nvPr/>
        </p:nvGrpSpPr>
        <p:grpSpPr>
          <a:xfrm>
            <a:off x="7564854" y="1076177"/>
            <a:ext cx="2518638" cy="947492"/>
            <a:chOff x="7500734" y="1076177"/>
            <a:chExt cx="2518638" cy="947492"/>
          </a:xfrm>
        </p:grpSpPr>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14823" y="1186333"/>
              <a:ext cx="471082" cy="471082"/>
            </a:xfrm>
            <a:prstGeom prst="rect">
              <a:avLst/>
            </a:prstGeom>
          </p:spPr>
        </p:pic>
        <p:pic>
          <p:nvPicPr>
            <p:cNvPr id="75" name="Picture 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19573" y="1076177"/>
              <a:ext cx="426881" cy="426881"/>
            </a:xfrm>
            <a:prstGeom prst="rect">
              <a:avLst/>
            </a:prstGeom>
          </p:spPr>
        </p:pic>
        <p:sp>
          <p:nvSpPr>
            <p:cNvPr id="9" name="Rectangle 8"/>
            <p:cNvSpPr/>
            <p:nvPr/>
          </p:nvSpPr>
          <p:spPr>
            <a:xfrm>
              <a:off x="7500734" y="1654337"/>
              <a:ext cx="2518638" cy="369332"/>
            </a:xfrm>
            <a:prstGeom prst="rect">
              <a:avLst/>
            </a:prstGeom>
          </p:spPr>
          <p:txBody>
            <a:bodyPr wrap="none">
              <a:spAutoFit/>
            </a:bodyPr>
            <a:lstStyle/>
            <a:p>
              <a:r>
                <a:rPr lang="en-US" dirty="0"/>
                <a:t>Signed proximity result</a:t>
              </a:r>
            </a:p>
          </p:txBody>
        </p:sp>
      </p:grpSp>
      <p:sp>
        <p:nvSpPr>
          <p:cNvPr id="76" name="Rounded Rectangular Callout 75"/>
          <p:cNvSpPr/>
          <p:nvPr/>
        </p:nvSpPr>
        <p:spPr>
          <a:xfrm>
            <a:off x="8029105" y="3980812"/>
            <a:ext cx="3914698" cy="1306194"/>
          </a:xfrm>
          <a:prstGeom prst="wedgeRoundRectCallout">
            <a:avLst>
              <a:gd name="adj1" fmla="val 29259"/>
              <a:gd name="adj2" fmla="val -83199"/>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13" name="Group 12"/>
          <p:cNvGrpSpPr/>
          <p:nvPr/>
        </p:nvGrpSpPr>
        <p:grpSpPr>
          <a:xfrm>
            <a:off x="8143607" y="3948757"/>
            <a:ext cx="3820469" cy="685152"/>
            <a:chOff x="8143607" y="3948757"/>
            <a:chExt cx="3820469" cy="685152"/>
          </a:xfrm>
        </p:grpSpPr>
        <p:pic>
          <p:nvPicPr>
            <p:cNvPr id="77" name="Picture 7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143607" y="3948757"/>
              <a:ext cx="685152" cy="685152"/>
            </a:xfrm>
            <a:prstGeom prst="rect">
              <a:avLst/>
            </a:prstGeom>
          </p:spPr>
        </p:pic>
        <p:sp>
          <p:nvSpPr>
            <p:cNvPr id="81" name="TextBox 80"/>
            <p:cNvSpPr txBox="1"/>
            <p:nvPr/>
          </p:nvSpPr>
          <p:spPr>
            <a:xfrm>
              <a:off x="8855468" y="4075548"/>
              <a:ext cx="3108608" cy="369332"/>
            </a:xfrm>
            <a:prstGeom prst="rect">
              <a:avLst/>
            </a:prstGeom>
            <a:noFill/>
          </p:spPr>
          <p:txBody>
            <a:bodyPr wrap="none" rtlCol="0">
              <a:spAutoFit/>
            </a:bodyPr>
            <a:lstStyle/>
            <a:p>
              <a:r>
                <a:rPr lang="en-US" dirty="0"/>
                <a:t>A specific legitimate platform</a:t>
              </a:r>
            </a:p>
          </p:txBody>
        </p:sp>
      </p:grpSp>
      <p:grpSp>
        <p:nvGrpSpPr>
          <p:cNvPr id="12" name="Group 11"/>
          <p:cNvGrpSpPr/>
          <p:nvPr/>
        </p:nvGrpSpPr>
        <p:grpSpPr>
          <a:xfrm>
            <a:off x="8157566" y="4610135"/>
            <a:ext cx="3332984" cy="646331"/>
            <a:chOff x="8157566" y="4610135"/>
            <a:chExt cx="3332984" cy="646331"/>
          </a:xfrm>
        </p:grpSpPr>
        <p:grpSp>
          <p:nvGrpSpPr>
            <p:cNvPr id="78" name="Group 77"/>
            <p:cNvGrpSpPr/>
            <p:nvPr/>
          </p:nvGrpSpPr>
          <p:grpSpPr>
            <a:xfrm>
              <a:off x="8157566" y="4665964"/>
              <a:ext cx="541955" cy="508468"/>
              <a:chOff x="4244651" y="1711883"/>
              <a:chExt cx="1401119" cy="1314546"/>
            </a:xfrm>
          </p:grpSpPr>
          <p:pic>
            <p:nvPicPr>
              <p:cNvPr id="79" name="Picture 7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80" name="Picture 7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82" name="TextBox 81"/>
            <p:cNvSpPr txBox="1"/>
            <p:nvPr/>
          </p:nvSpPr>
          <p:spPr>
            <a:xfrm>
              <a:off x="8757615" y="4610135"/>
              <a:ext cx="2732935" cy="646331"/>
            </a:xfrm>
            <a:prstGeom prst="rect">
              <a:avLst/>
            </a:prstGeom>
            <a:noFill/>
          </p:spPr>
          <p:txBody>
            <a:bodyPr wrap="square" rtlCol="0">
              <a:spAutoFit/>
            </a:bodyPr>
            <a:lstStyle/>
            <a:p>
              <a:r>
                <a:rPr lang="en-US" dirty="0"/>
                <a:t>A legitimate enclave running on that platform</a:t>
              </a:r>
            </a:p>
          </p:txBody>
        </p:sp>
      </p:grpSp>
      <p:cxnSp>
        <p:nvCxnSpPr>
          <p:cNvPr id="70" name="Straight Arrow Connector 69"/>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448147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23850" y="2024064"/>
                <a:ext cx="11537950" cy="4529136"/>
              </a:xfrm>
            </p:spPr>
            <p:txBody>
              <a:bodyPr/>
              <a:lstStyle/>
              <a:p>
                <a:r>
                  <a:rPr lang="en-US" dirty="0"/>
                  <a:t>Real-world attack scenario</a:t>
                </a:r>
              </a:p>
              <a:p>
                <a:pPr lvl="1"/>
                <a:r>
                  <a:rPr lang="en-US" dirty="0"/>
                  <a:t>Geographically separated</a:t>
                </a:r>
              </a:p>
              <a:p>
                <a:pPr lvl="1"/>
                <a:r>
                  <a:rPr lang="en-US" dirty="0"/>
                  <a:t>Multi-hop network</a:t>
                </a:r>
              </a:p>
              <a:p>
                <a:pPr lvl="1"/>
                <a:endParaRPr lang="en-US" dirty="0"/>
              </a:p>
              <a:p>
                <a:r>
                  <a:rPr lang="en-US" dirty="0"/>
                  <a:t>1-meter Ethernet connection</a:t>
                </a:r>
              </a:p>
              <a:p>
                <a:r>
                  <a:rPr lang="en-US" dirty="0"/>
                  <a:t>Instant computation</a:t>
                </a:r>
              </a:p>
              <a:p>
                <a:r>
                  <a:rPr lang="en-US" dirty="0"/>
                  <a:t>Zero-latency NIC</a:t>
                </a:r>
              </a:p>
              <a:p>
                <a:pPr lvl="1"/>
                <a:endParaRPr lang="en-US" dirty="0"/>
              </a:p>
              <a:p>
                <a:r>
                  <a:rPr lang="en-US" dirty="0"/>
                  <a:t>Ping flood mode</a:t>
                </a:r>
              </a:p>
              <a:p>
                <a:pPr lvl="1"/>
                <a:r>
                  <a:rPr lang="en-US" dirty="0"/>
                  <a:t>Fill up the OS network buffer</a:t>
                </a:r>
              </a:p>
              <a:p>
                <a:pPr lvl="1"/>
                <a14:m>
                  <m:oMath xmlns:m="http://schemas.openxmlformats.org/officeDocument/2006/math">
                    <m:r>
                      <a:rPr lang="en-US" i="1" dirty="0">
                        <a:latin typeface="Cambria Math" panose="02040503050406030204" pitchFamily="18" charset="0"/>
                      </a:rPr>
                      <m:t>𝑅𝑇𝑇</m:t>
                    </m:r>
                    <m:r>
                      <a:rPr lang="en-US" i="1" dirty="0">
                        <a:latin typeface="Cambria Math" panose="02040503050406030204" pitchFamily="18" charset="0"/>
                      </a:rPr>
                      <m:t> =158 </m:t>
                    </m:r>
                    <m:r>
                      <a:rPr lang="en-US" i="1" dirty="0">
                        <a:latin typeface="Cambria Math" panose="02040503050406030204" pitchFamily="18" charset="0"/>
                      </a:rPr>
                      <m:t>𝜇</m:t>
                    </m:r>
                    <m:r>
                      <a:rPr lang="en-US" i="1" dirty="0">
                        <a:latin typeface="Cambria Math" panose="02040503050406030204" pitchFamily="18" charset="0"/>
                      </a:rPr>
                      <m:t>𝑠</m:t>
                    </m:r>
                  </m:oMath>
                </a14:m>
                <a:endParaRPr lang="en-US" dirty="0"/>
              </a:p>
              <a:p>
                <a:endParaRPr lang="en-US" dirty="0"/>
              </a:p>
              <a:p>
                <a:pPr marL="0" indent="0">
                  <a:buNone/>
                </a:pP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23850" y="2024064"/>
                <a:ext cx="11537950" cy="4529136"/>
              </a:xfrm>
              <a:blipFill>
                <a:blip r:embed="rId5"/>
                <a:stretch>
                  <a:fillRect l="-264" t="-1884"/>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5D12A8E-17C1-4F23-8CB5-D3EEA049A3FF}"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71</a:t>
            </a:fld>
            <a:endParaRPr lang="en-GB" dirty="0"/>
          </a:p>
        </p:txBody>
      </p:sp>
      <p:sp>
        <p:nvSpPr>
          <p:cNvPr id="6" name="Title 5"/>
          <p:cNvSpPr>
            <a:spLocks noGrp="1"/>
          </p:cNvSpPr>
          <p:nvPr>
            <p:ph type="title"/>
          </p:nvPr>
        </p:nvSpPr>
        <p:spPr/>
        <p:txBody>
          <a:bodyPr/>
          <a:lstStyle/>
          <a:p>
            <a:r>
              <a:rPr lang="en-US" dirty="0"/>
              <a:t>Simulating a Powerful Attacker</a:t>
            </a:r>
          </a:p>
        </p:txBody>
      </p:sp>
    </p:spTree>
    <p:custDataLst>
      <p:tags r:id="rId1"/>
    </p:custDataLst>
    <p:extLst>
      <p:ext uri="{BB962C8B-B14F-4D97-AF65-F5344CB8AC3E}">
        <p14:creationId xmlns:p14="http://schemas.microsoft.com/office/powerpoint/2010/main" val="7438518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fade">
                                      <p:cBhvr>
                                        <p:cTn id="28" dur="500"/>
                                        <p:tgtEl>
                                          <p:spTgt spid="2">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fade">
                                      <p:cBhvr>
                                        <p:cTn id="33" dur="500"/>
                                        <p:tgtEl>
                                          <p:spTgt spid="2">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
                                            <p:txEl>
                                              <p:pRg st="9" end="9"/>
                                            </p:txEl>
                                          </p:spTgt>
                                        </p:tgtEl>
                                        <p:attrNameLst>
                                          <p:attrName>style.visibility</p:attrName>
                                        </p:attrNameLst>
                                      </p:cBhvr>
                                      <p:to>
                                        <p:strVal val="visible"/>
                                      </p:to>
                                    </p:set>
                                    <p:animEffect transition="in" filter="fade">
                                      <p:cBhvr>
                                        <p:cTn id="36" dur="500"/>
                                        <p:tgtEl>
                                          <p:spTgt spid="2">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animEffect transition="in" filter="fade">
                                      <p:cBhvr>
                                        <p:cTn id="39"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EE7AF88-783D-A740-8355-CEF85DD22A46}"/>
              </a:ext>
            </a:extLst>
          </p:cNvPr>
          <p:cNvSpPr>
            <a:spLocks noGrp="1"/>
          </p:cNvSpPr>
          <p:nvPr>
            <p:ph type="dt" sz="half" idx="10"/>
          </p:nvPr>
        </p:nvSpPr>
        <p:spPr/>
        <p:txBody>
          <a:bodyPr/>
          <a:lstStyle/>
          <a:p>
            <a:fld id="{F6A16D4E-AA8F-42C2-A723-511AEB4EDB64}" type="datetime1">
              <a:rPr lang="en-US" smtClean="0"/>
              <a:t>3/7/21</a:t>
            </a:fld>
            <a:endParaRPr lang="en-GB" dirty="0"/>
          </a:p>
        </p:txBody>
      </p:sp>
      <p:sp>
        <p:nvSpPr>
          <p:cNvPr id="4" name="Footer Placeholder 3">
            <a:extLst>
              <a:ext uri="{FF2B5EF4-FFF2-40B4-BE49-F238E27FC236}">
                <a16:creationId xmlns:a16="http://schemas.microsoft.com/office/drawing/2014/main" id="{53D9376C-EABE-4F40-A09A-EB60F6D5B0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9F74F9B4-4E64-9F41-94E5-7C0DD26C69CE}"/>
              </a:ext>
            </a:extLst>
          </p:cNvPr>
          <p:cNvSpPr>
            <a:spLocks noGrp="1"/>
          </p:cNvSpPr>
          <p:nvPr>
            <p:ph type="sldNum" sz="quarter" idx="12"/>
          </p:nvPr>
        </p:nvSpPr>
        <p:spPr/>
        <p:txBody>
          <a:bodyPr/>
          <a:lstStyle/>
          <a:p>
            <a:fld id="{6C6AE60A-B69C-4790-82F7-3882EDF23186}" type="slidenum">
              <a:rPr lang="en-GB" smtClean="0"/>
              <a:t>72</a:t>
            </a:fld>
            <a:endParaRPr lang="en-GB" dirty="0"/>
          </a:p>
        </p:txBody>
      </p:sp>
      <p:sp>
        <p:nvSpPr>
          <p:cNvPr id="6" name="Title 5">
            <a:extLst>
              <a:ext uri="{FF2B5EF4-FFF2-40B4-BE49-F238E27FC236}">
                <a16:creationId xmlns:a16="http://schemas.microsoft.com/office/drawing/2014/main" id="{A4493A1B-C736-0E4A-8807-ABF114CA0435}"/>
              </a:ext>
            </a:extLst>
          </p:cNvPr>
          <p:cNvSpPr>
            <a:spLocks noGrp="1"/>
          </p:cNvSpPr>
          <p:nvPr>
            <p:ph type="title"/>
          </p:nvPr>
        </p:nvSpPr>
        <p:spPr/>
        <p:txBody>
          <a:bodyPr/>
          <a:lstStyle/>
          <a:p>
            <a:r>
              <a:rPr lang="en-US" dirty="0"/>
              <a:t>Evaluation: Setup</a:t>
            </a:r>
          </a:p>
        </p:txBody>
      </p:sp>
      <p:grpSp>
        <p:nvGrpSpPr>
          <p:cNvPr id="24" name="Group 23"/>
          <p:cNvGrpSpPr/>
          <p:nvPr/>
        </p:nvGrpSpPr>
        <p:grpSpPr>
          <a:xfrm>
            <a:off x="4963509" y="1578691"/>
            <a:ext cx="7096719" cy="3540953"/>
            <a:chOff x="1473201" y="1600200"/>
            <a:chExt cx="5918886" cy="2953265"/>
          </a:xfrm>
        </p:grpSpPr>
        <p:pic>
          <p:nvPicPr>
            <p:cNvPr id="7" name="Picture 2" descr="https://lh3.googleusercontent.com/9Z883yDXEp6YOJXReTLnof2YP59VX4yvqV4b4oSbc5VBWV02vnu5d7cxYPelaQU0PMrmIupenCe44v_v9G5Av6lzn4TlpqxIF0iudHyeWXJ5hPv0LEnf3onRFw_OocEIYhXleQam9LrEAu7yYAL0zF80ebS2ykOOW983wCdtYYiZLFaZg876B_Uqye59St823EWn1wr_avTpA70VVl6ofllqj2BIgaW4dfr_u93UHMHMgn8NTrl6w0VGdn-d2T8h1qCEepthPvCkDaSQLTdyNW7rTbcgNu8pSxGW0dgOPQCfdaJ3xDIUnrxMpy2KxK6oki8RoehQ4q7Jg1sJj-U7jdFo7-muSFbH8w2SLGqCUp0r2qPL0DBdY5nTUKJZfDywrJa-AIuAatHPeWbIH7orWUlAjPY2Pzw6Y1qDh1Xd62W5xA0vSZAzjyNpsZ4VQsv3mGklmhWNoWegjx1-nqN_UgD1ZfjqnFfpxCTznbUQVkpf7WBTOv-gGN6vjXw_tu5xfEgIazGQOsNFahkPp1o-FZr_XoJAzpMHz7fADbsTzEgd4JWQ5uUATgjlj6_DpjR1m9KhWkjSWMZrsk3N1Zp5CE9cVjLaFZOlVBLssgHVLe55EKlZvN9oH3EM32B6vvBkCinbGFGpJ-6K1h0ctY2iiBOS3g=w1292-h970-no"/>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93" t="34911" r="7633" b="3510"/>
            <a:stretch/>
          </p:blipFill>
          <p:spPr bwMode="auto">
            <a:xfrm>
              <a:off x="1473201" y="1600200"/>
              <a:ext cx="5918886" cy="295326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561447" y="3110101"/>
              <a:ext cx="768832"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11302" y="1601616"/>
              <a:ext cx="144127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ProximiKey</a:t>
              </a:r>
            </a:p>
          </p:txBody>
        </p:sp>
        <p:cxnSp>
          <p:nvCxnSpPr>
            <p:cNvPr id="10" name="Straight Arrow Connector 9"/>
            <p:cNvCxnSpPr/>
            <p:nvPr/>
          </p:nvCxnSpPr>
          <p:spPr>
            <a:xfrm flipV="1">
              <a:off x="1559392" y="2001726"/>
              <a:ext cx="0" cy="110837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2418525" y="3110101"/>
              <a:ext cx="2470804"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495552"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Target platform</a:t>
              </a:r>
            </a:p>
          </p:txBody>
        </p:sp>
        <p:sp>
          <p:nvSpPr>
            <p:cNvPr id="13" name="Rectangle 12"/>
            <p:cNvSpPr/>
            <p:nvPr/>
          </p:nvSpPr>
          <p:spPr>
            <a:xfrm>
              <a:off x="4937260" y="3110101"/>
              <a:ext cx="2384119"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977575"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Attacker’s platform</a:t>
              </a:r>
            </a:p>
          </p:txBody>
        </p:sp>
        <p:sp>
          <p:nvSpPr>
            <p:cNvPr id="15" name="Rectangle 14"/>
            <p:cNvSpPr/>
            <p:nvPr/>
          </p:nvSpPr>
          <p:spPr>
            <a:xfrm>
              <a:off x="5774805" y="2783881"/>
              <a:ext cx="426104"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5774805"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5143329" y="1601616"/>
              <a:ext cx="224875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1m Ethernet cable</a:t>
              </a:r>
            </a:p>
          </p:txBody>
        </p:sp>
        <p:sp>
          <p:nvSpPr>
            <p:cNvPr id="18" name="Rectangle 17"/>
            <p:cNvSpPr/>
            <p:nvPr/>
          </p:nvSpPr>
          <p:spPr>
            <a:xfrm>
              <a:off x="3215626" y="2783881"/>
              <a:ext cx="271470"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3215626"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3040353" y="1601616"/>
              <a:ext cx="2058526" cy="333704"/>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USB 3.0 interface</a:t>
              </a:r>
            </a:p>
          </p:txBody>
        </p:sp>
      </p:grpSp>
      <p:sp>
        <p:nvSpPr>
          <p:cNvPr id="26" name="Content Placeholder 1">
            <a:extLst>
              <a:ext uri="{FF2B5EF4-FFF2-40B4-BE49-F238E27FC236}">
                <a16:creationId xmlns:a16="http://schemas.microsoft.com/office/drawing/2014/main" id="{C0211D4C-481E-254D-8A57-3DD2D1736D6B}"/>
              </a:ext>
            </a:extLst>
          </p:cNvPr>
          <p:cNvSpPr>
            <a:spLocks noGrp="1"/>
          </p:cNvSpPr>
          <p:nvPr>
            <p:ph idx="1"/>
          </p:nvPr>
        </p:nvSpPr>
        <p:spPr>
          <a:xfrm>
            <a:off x="62386" y="1975960"/>
            <a:ext cx="4861116" cy="4577239"/>
          </a:xfrm>
        </p:spPr>
        <p:txBody>
          <a:bodyPr/>
          <a:lstStyle/>
          <a:p>
            <a:r>
              <a:rPr lang="en-US" dirty="0"/>
              <a:t>Fully implemented</a:t>
            </a:r>
          </a:p>
          <a:p>
            <a:endParaRPr lang="en-US" dirty="0"/>
          </a:p>
          <a:p>
            <a:r>
              <a:rPr lang="en-US" dirty="0"/>
              <a:t>ProximiKey based on </a:t>
            </a:r>
            <a:r>
              <a:rPr lang="en-US" b="1" dirty="0"/>
              <a:t>Cypress EZ-USB FX3</a:t>
            </a:r>
          </a:p>
          <a:p>
            <a:endParaRPr lang="en-US" b="1" dirty="0"/>
          </a:p>
          <a:p>
            <a:r>
              <a:rPr lang="en-US" dirty="0"/>
              <a:t>ProximiTEE API  </a:t>
            </a:r>
          </a:p>
          <a:p>
            <a:endParaRPr lang="en-US" dirty="0"/>
          </a:p>
          <a:p>
            <a:r>
              <a:rPr lang="en-US" dirty="0" err="1"/>
              <a:t>Hotcalls</a:t>
            </a:r>
            <a:r>
              <a:rPr lang="en-US" dirty="0"/>
              <a:t> to avoid OCALLs and ECALLs</a:t>
            </a:r>
          </a:p>
          <a:p>
            <a:pPr lvl="1"/>
            <a:endParaRPr lang="en-US" b="1" dirty="0"/>
          </a:p>
          <a:p>
            <a:pPr marL="0" indent="0">
              <a:buNone/>
            </a:pPr>
            <a:endParaRPr lang="en-US" dirty="0"/>
          </a:p>
        </p:txBody>
      </p:sp>
    </p:spTree>
    <p:custDataLst>
      <p:tags r:id="rId1"/>
    </p:custDataLst>
    <p:extLst>
      <p:ext uri="{BB962C8B-B14F-4D97-AF65-F5344CB8AC3E}">
        <p14:creationId xmlns:p14="http://schemas.microsoft.com/office/powerpoint/2010/main" val="26033288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fade">
                                      <p:cBhvr>
                                        <p:cTn id="12" dur="500"/>
                                        <p:tgtEl>
                                          <p:spTgt spid="2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2" end="2"/>
                                            </p:txEl>
                                          </p:spTgt>
                                        </p:tgtEl>
                                        <p:attrNameLst>
                                          <p:attrName>style.visibility</p:attrName>
                                        </p:attrNameLst>
                                      </p:cBhvr>
                                      <p:to>
                                        <p:strVal val="visible"/>
                                      </p:to>
                                    </p:set>
                                    <p:animEffect transition="in" filter="fade">
                                      <p:cBhvr>
                                        <p:cTn id="17" dur="500"/>
                                        <p:tgtEl>
                                          <p:spTgt spid="2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xEl>
                                              <p:pRg st="4" end="4"/>
                                            </p:txEl>
                                          </p:spTgt>
                                        </p:tgtEl>
                                        <p:attrNameLst>
                                          <p:attrName>style.visibility</p:attrName>
                                        </p:attrNameLst>
                                      </p:cBhvr>
                                      <p:to>
                                        <p:strVal val="visible"/>
                                      </p:to>
                                    </p:set>
                                    <p:animEffect transition="in" filter="fade">
                                      <p:cBhvr>
                                        <p:cTn id="22" dur="500"/>
                                        <p:tgtEl>
                                          <p:spTgt spid="2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xEl>
                                              <p:pRg st="6" end="6"/>
                                            </p:txEl>
                                          </p:spTgt>
                                        </p:tgtEl>
                                        <p:attrNameLst>
                                          <p:attrName>style.visibility</p:attrName>
                                        </p:attrNameLst>
                                      </p:cBhvr>
                                      <p:to>
                                        <p:strVal val="visible"/>
                                      </p:to>
                                    </p:set>
                                    <p:animEffect transition="in" filter="fade">
                                      <p:cBhvr>
                                        <p:cTn id="27" dur="500"/>
                                        <p:tgtEl>
                                          <p:spTgt spid="2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81638E-FFCB-F343-8389-A684698A4101}"/>
              </a:ext>
            </a:extLst>
          </p:cNvPr>
          <p:cNvSpPr>
            <a:spLocks noGrp="1"/>
          </p:cNvSpPr>
          <p:nvPr>
            <p:ph type="dt" sz="half" idx="10"/>
          </p:nvPr>
        </p:nvSpPr>
        <p:spPr/>
        <p:txBody>
          <a:bodyPr/>
          <a:lstStyle/>
          <a:p>
            <a:fld id="{B90CB3C7-7B58-40C3-866D-471A3D865D4F}" type="datetime1">
              <a:rPr lang="en-US" smtClean="0"/>
              <a:t>3/7/21</a:t>
            </a:fld>
            <a:endParaRPr lang="en-GB" dirty="0"/>
          </a:p>
        </p:txBody>
      </p:sp>
      <p:sp>
        <p:nvSpPr>
          <p:cNvPr id="4" name="Footer Placeholder 3">
            <a:extLst>
              <a:ext uri="{FF2B5EF4-FFF2-40B4-BE49-F238E27FC236}">
                <a16:creationId xmlns:a16="http://schemas.microsoft.com/office/drawing/2014/main" id="{ECA75593-28A1-EB4B-B8B9-076C0A847EA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5E339D1A-B1FB-6648-88E8-04758C49469B}"/>
              </a:ext>
            </a:extLst>
          </p:cNvPr>
          <p:cNvSpPr>
            <a:spLocks noGrp="1"/>
          </p:cNvSpPr>
          <p:nvPr>
            <p:ph type="sldNum" sz="quarter" idx="12"/>
          </p:nvPr>
        </p:nvSpPr>
        <p:spPr/>
        <p:txBody>
          <a:bodyPr/>
          <a:lstStyle/>
          <a:p>
            <a:fld id="{6C6AE60A-B69C-4790-82F7-3882EDF23186}" type="slidenum">
              <a:rPr lang="en-GB" smtClean="0"/>
              <a:t>73</a:t>
            </a:fld>
            <a:endParaRPr lang="en-GB" dirty="0"/>
          </a:p>
        </p:txBody>
      </p:sp>
      <p:sp>
        <p:nvSpPr>
          <p:cNvPr id="6" name="Title 5">
            <a:extLst>
              <a:ext uri="{FF2B5EF4-FFF2-40B4-BE49-F238E27FC236}">
                <a16:creationId xmlns:a16="http://schemas.microsoft.com/office/drawing/2014/main" id="{EDD9E378-AF4E-754C-93B5-F5F5A2B2448E}"/>
              </a:ext>
            </a:extLst>
          </p:cNvPr>
          <p:cNvSpPr>
            <a:spLocks noGrp="1"/>
          </p:cNvSpPr>
          <p:nvPr>
            <p:ph type="title"/>
          </p:nvPr>
        </p:nvSpPr>
        <p:spPr/>
        <p:txBody>
          <a:bodyPr/>
          <a:lstStyle/>
          <a:p>
            <a:r>
              <a:rPr lang="en-US" dirty="0"/>
              <a:t>Main Experimental Result</a:t>
            </a:r>
          </a:p>
        </p:txBody>
      </p:sp>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4B24DED5-2207-A741-B441-C9E65E627A44}"/>
                  </a:ext>
                </a:extLst>
              </p:cNvPr>
              <p:cNvSpPr>
                <a:spLocks noGrp="1"/>
              </p:cNvSpPr>
              <p:nvPr>
                <p:ph idx="1"/>
              </p:nvPr>
            </p:nvSpPr>
            <p:spPr>
              <a:xfrm>
                <a:off x="338886" y="4648200"/>
                <a:ext cx="11537950" cy="2309127"/>
              </a:xfrm>
            </p:spPr>
            <p:txBody>
              <a:bodyPr/>
              <a:lstStyle/>
              <a:p>
                <a:r>
                  <a:rPr lang="en-US" dirty="0"/>
                  <a:t>Local USB: Spans: </a:t>
                </a:r>
                <a14:m>
                  <m:oMath xmlns:m="http://schemas.openxmlformats.org/officeDocument/2006/math">
                    <m:r>
                      <a:rPr lang="en-US" i="1" dirty="0">
                        <a:latin typeface="Cambria Math" panose="02040503050406030204" pitchFamily="18" charset="0"/>
                      </a:rPr>
                      <m:t>1</m:t>
                    </m:r>
                    <m:r>
                      <a:rPr lang="en-US" b="0" i="1" dirty="0" smtClean="0">
                        <a:latin typeface="Cambria Math" panose="02040503050406030204" pitchFamily="18" charset="0"/>
                      </a:rPr>
                      <m:t>45</m:t>
                    </m:r>
                    <m:r>
                      <a:rPr lang="en-US" i="1" dirty="0" smtClean="0">
                        <a:latin typeface="Cambria Math" panose="02040503050406030204" pitchFamily="18" charset="0"/>
                      </a:rPr>
                      <m:t>−</m:t>
                    </m:r>
                    <m:r>
                      <a:rPr lang="en-US" b="0" i="1" dirty="0" smtClean="0">
                        <a:latin typeface="Cambria Math" panose="02040503050406030204" pitchFamily="18" charset="0"/>
                      </a:rPr>
                      <m:t>250</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r>
                  <a:rPr lang="en-US" dirty="0"/>
                  <a:t>, average: </a:t>
                </a:r>
                <a14:m>
                  <m:oMath xmlns:m="http://schemas.openxmlformats.org/officeDocument/2006/math">
                    <m:r>
                      <a:rPr lang="en-US" b="0" i="1" dirty="0" smtClean="0">
                        <a:latin typeface="Cambria Math" panose="02040503050406030204" pitchFamily="18" charset="0"/>
                      </a:rPr>
                      <m:t>185</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endParaRPr lang="en-US" b="0" dirty="0"/>
              </a:p>
              <a:p>
                <a:r>
                  <a:rPr lang="en-US" dirty="0"/>
                  <a:t>Ethernet: Spans: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00−750</m:t>
                    </m:r>
                    <m:r>
                      <a:rPr lang="en-US" b="0" i="1" smtClean="0">
                        <a:latin typeface="Cambria Math" panose="02040503050406030204" pitchFamily="18" charset="0"/>
                      </a:rPr>
                      <m:t>𝜇</m:t>
                    </m:r>
                    <m:r>
                      <a:rPr lang="en-US" b="0" i="1" smtClean="0">
                        <a:latin typeface="Cambria Math" panose="02040503050406030204" pitchFamily="18" charset="0"/>
                      </a:rPr>
                      <m:t>𝑠</m:t>
                    </m:r>
                  </m:oMath>
                </a14:m>
                <a:r>
                  <a:rPr lang="en-US" dirty="0"/>
                  <a:t>, average: </a:t>
                </a:r>
                <a14:m>
                  <m:oMath xmlns:m="http://schemas.openxmlformats.org/officeDocument/2006/math">
                    <m:r>
                      <a:rPr lang="en-US" b="0" i="1" smtClean="0">
                        <a:latin typeface="Cambria Math" panose="02040503050406030204" pitchFamily="18" charset="0"/>
                      </a:rPr>
                      <m:t>264</m:t>
                    </m:r>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Samples (</a:t>
                </a:r>
                <a14:m>
                  <m:oMath xmlns:m="http://schemas.openxmlformats.org/officeDocument/2006/math">
                    <m:r>
                      <a:rPr lang="en-US" i="1" dirty="0">
                        <a:latin typeface="Cambria Math" panose="02040503050406030204" pitchFamily="18" charset="0"/>
                      </a:rPr>
                      <m:t>27.8</m:t>
                    </m:r>
                    <m:r>
                      <a:rPr lang="en-US" i="1" dirty="0">
                        <a:latin typeface="Cambria Math" panose="02040503050406030204" pitchFamily="18" charset="0"/>
                      </a:rPr>
                      <m:t>𝑀</m:t>
                    </m:r>
                  </m:oMath>
                </a14:m>
                <a:r>
                  <a:rPr lang="en-US" dirty="0"/>
                  <a:t> normal traces and </a:t>
                </a:r>
                <a14:m>
                  <m:oMath xmlns:m="http://schemas.openxmlformats.org/officeDocument/2006/math">
                    <m:r>
                      <a:rPr lang="en-US" i="1" dirty="0">
                        <a:latin typeface="Cambria Math" panose="02040503050406030204" pitchFamily="18" charset="0"/>
                      </a:rPr>
                      <m:t>15</m:t>
                    </m:r>
                    <m:r>
                      <a:rPr lang="en-US" i="1" dirty="0">
                        <a:latin typeface="Cambria Math" panose="02040503050406030204" pitchFamily="18" charset="0"/>
                      </a:rPr>
                      <m:t>𝑀</m:t>
                    </m:r>
                  </m:oMath>
                </a14:m>
                <a:r>
                  <a:rPr lang="en-US" dirty="0"/>
                  <a:t> simulated attack traces)</a:t>
                </a:r>
              </a:p>
              <a:p>
                <a:r>
                  <a:rPr lang="en-US" dirty="0"/>
                  <a:t>Multiple rounds</a:t>
                </a:r>
              </a:p>
              <a:p>
                <a:endParaRPr lang="en-US" dirty="0"/>
              </a:p>
            </p:txBody>
          </p:sp>
        </mc:Choice>
        <mc:Fallback xmlns="">
          <p:sp>
            <p:nvSpPr>
              <p:cNvPr id="7" name="Content Placeholder 1">
                <a:extLst>
                  <a:ext uri="{FF2B5EF4-FFF2-40B4-BE49-F238E27FC236}">
                    <a16:creationId xmlns:a16="http://schemas.microsoft.com/office/drawing/2014/main" id="{4B24DED5-2207-A741-B441-C9E65E627A44}"/>
                  </a:ext>
                </a:extLst>
              </p:cNvPr>
              <p:cNvSpPr>
                <a:spLocks noGrp="1" noRot="1" noChangeAspect="1" noMove="1" noResize="1" noEditPoints="1" noAdjustHandles="1" noChangeArrowheads="1" noChangeShapeType="1" noTextEdit="1"/>
              </p:cNvSpPr>
              <p:nvPr>
                <p:ph idx="1"/>
              </p:nvPr>
            </p:nvSpPr>
            <p:spPr>
              <a:xfrm>
                <a:off x="338886" y="4648200"/>
                <a:ext cx="11537950" cy="2309127"/>
              </a:xfrm>
              <a:blipFill>
                <a:blip r:embed="rId5"/>
                <a:stretch>
                  <a:fillRect l="-317" t="-3968"/>
                </a:stretch>
              </a:blipFill>
            </p:spPr>
            <p:txBody>
              <a:bodyPr/>
              <a:lstStyle/>
              <a:p>
                <a:r>
                  <a:rPr lang="en-US">
                    <a:noFill/>
                  </a:rPr>
                  <a:t> </a:t>
                </a:r>
              </a:p>
            </p:txBody>
          </p:sp>
        </mc:Fallback>
      </mc:AlternateContent>
      <p:pic>
        <p:nvPicPr>
          <p:cNvPr id="8" name="Picture 7"/>
          <p:cNvPicPr>
            <a:picLocks noChangeAspect="1"/>
          </p:cNvPicPr>
          <p:nvPr/>
        </p:nvPicPr>
        <p:blipFill>
          <a:blip r:embed="rId6"/>
          <a:stretch>
            <a:fillRect/>
          </a:stretch>
        </p:blipFill>
        <p:spPr>
          <a:xfrm>
            <a:off x="1750219" y="1542408"/>
            <a:ext cx="8341784" cy="2622330"/>
          </a:xfrm>
          <a:prstGeom prst="rect">
            <a:avLst/>
          </a:prstGeom>
        </p:spPr>
      </p:pic>
    </p:spTree>
    <p:custDataLst>
      <p:tags r:id="rId1"/>
    </p:custDataLst>
    <p:extLst>
      <p:ext uri="{BB962C8B-B14F-4D97-AF65-F5344CB8AC3E}">
        <p14:creationId xmlns:p14="http://schemas.microsoft.com/office/powerpoint/2010/main" val="1940408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0E76ABD-02A5-42A8-A08D-D240B1DEACB3}" type="datetime1">
              <a:rPr lang="en-US" smtClean="0"/>
              <a:t>3/7/21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74</a:t>
            </a:fld>
            <a:endParaRPr lang="en-GB" dirty="0"/>
          </a:p>
        </p:txBody>
      </p:sp>
      <p:sp>
        <p:nvSpPr>
          <p:cNvPr id="6" name="Title 5"/>
          <p:cNvSpPr>
            <a:spLocks noGrp="1"/>
          </p:cNvSpPr>
          <p:nvPr>
            <p:ph type="title"/>
          </p:nvPr>
        </p:nvSpPr>
        <p:spPr/>
        <p:txBody>
          <a:bodyPr/>
          <a:lstStyle/>
          <a:p>
            <a:r>
              <a:rPr lang="en-US" dirty="0"/>
              <a:t>Proximity Verification Result</a:t>
            </a:r>
          </a:p>
        </p:txBody>
      </p:sp>
      <mc:AlternateContent xmlns:mc="http://schemas.openxmlformats.org/markup-compatibility/2006" xmlns:a14="http://schemas.microsoft.com/office/drawing/2010/main">
        <mc:Choice Requires="a14">
          <p:sp>
            <p:nvSpPr>
              <p:cNvPr id="8" name="Rectangle 7"/>
              <p:cNvSpPr/>
              <p:nvPr/>
            </p:nvSpPr>
            <p:spPr>
              <a:xfrm>
                <a:off x="323850" y="5577577"/>
                <a:ext cx="5923160" cy="861070"/>
              </a:xfrm>
              <a:prstGeom prst="rect">
                <a:avLst/>
              </a:prstGeom>
            </p:spPr>
            <p:txBody>
              <a:bodyPr wrap="none">
                <a:spAutoFit/>
              </a:bodyPr>
              <a:lstStyle/>
              <a:p>
                <a:r>
                  <a:rPr lang="en-US" sz="2400" dirty="0"/>
                  <a:t>Robust: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𝑙𝑒𝑔𝑖𝑡</m:t>
                        </m:r>
                      </m:sub>
                    </m:sSub>
                    <m:r>
                      <a:rPr lang="en-US" sz="2400" b="0" i="1" smtClean="0">
                        <a:latin typeface="Cambria Math" panose="02040503050406030204" pitchFamily="18" charset="0"/>
                      </a:rPr>
                      <m:t>=0.999999977</m:t>
                    </m:r>
                  </m:oMath>
                </a14:m>
                <a:endParaRPr lang="en-US" sz="2400" b="0" i="1" dirty="0">
                  <a:latin typeface="Cambria Math" panose="02040503050406030204" pitchFamily="18" charset="0"/>
                </a:endParaRPr>
              </a:p>
              <a:p>
                <a:r>
                  <a:rPr lang="en-US" sz="2400" dirty="0"/>
                  <a:t>Secure: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b="0" i="1" smtClean="0">
                            <a:latin typeface="Cambria Math" panose="02040503050406030204" pitchFamily="18" charset="0"/>
                          </a:rPr>
                          <m:t>𝑎𝑑𝑣</m:t>
                        </m:r>
                      </m:sub>
                    </m:sSub>
                    <m:r>
                      <a:rPr lang="en-US" sz="2400" b="0" i="1" smtClean="0">
                        <a:latin typeface="Cambria Math" panose="02040503050406030204" pitchFamily="18" charset="0"/>
                      </a:rPr>
                      <m:t>=3.55×</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−34</m:t>
                        </m:r>
                      </m:sup>
                    </m:sSup>
                  </m:oMath>
                </a14:m>
                <a:r>
                  <a:rPr lang="en-US" sz="2400" dirty="0"/>
                  <a:t> for 50 rounds</a:t>
                </a:r>
              </a:p>
            </p:txBody>
          </p:sp>
        </mc:Choice>
        <mc:Fallback xmlns="">
          <p:sp>
            <p:nvSpPr>
              <p:cNvPr id="8" name="Rectangle 7"/>
              <p:cNvSpPr>
                <a:spLocks noRot="1" noChangeAspect="1" noMove="1" noResize="1" noEditPoints="1" noAdjustHandles="1" noChangeArrowheads="1" noChangeShapeType="1" noTextEdit="1"/>
              </p:cNvSpPr>
              <p:nvPr/>
            </p:nvSpPr>
            <p:spPr>
              <a:xfrm>
                <a:off x="323850" y="5577577"/>
                <a:ext cx="5923160" cy="861070"/>
              </a:xfrm>
              <a:prstGeom prst="rect">
                <a:avLst/>
              </a:prstGeom>
              <a:blipFill>
                <a:blip r:embed="rId6"/>
                <a:stretch>
                  <a:fillRect l="-1543" t="-5674" r="-720" b="-16312"/>
                </a:stretch>
              </a:blipFill>
            </p:spPr>
            <p:txBody>
              <a:bodyPr/>
              <a:lstStyle/>
              <a:p>
                <a:r>
                  <a:rPr lang="en-US">
                    <a:noFill/>
                  </a:rPr>
                  <a:t> </a:t>
                </a:r>
              </a:p>
            </p:txBody>
          </p:sp>
        </mc:Fallback>
      </mc:AlternateContent>
      <p:pic>
        <p:nvPicPr>
          <p:cNvPr id="9" name="Picture 8"/>
          <p:cNvPicPr>
            <a:picLocks noChangeAspect="1"/>
          </p:cNvPicPr>
          <p:nvPr/>
        </p:nvPicPr>
        <p:blipFill>
          <a:blip r:embed="rId7"/>
          <a:stretch>
            <a:fillRect/>
          </a:stretch>
        </p:blipFill>
        <p:spPr>
          <a:xfrm>
            <a:off x="1055491" y="1828800"/>
            <a:ext cx="9861020" cy="3124200"/>
          </a:xfrm>
          <a:prstGeom prst="rect">
            <a:avLst/>
          </a:prstGeom>
        </p:spPr>
      </p:pic>
    </p:spTree>
    <p:custDataLst>
      <p:tags r:id="rId1"/>
    </p:custDataLst>
    <p:extLst>
      <p:ext uri="{BB962C8B-B14F-4D97-AF65-F5344CB8AC3E}">
        <p14:creationId xmlns:p14="http://schemas.microsoft.com/office/powerpoint/2010/main" val="2167255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9C4E10-C2F5-404B-AF9D-78314A243FF1}" type="datetime1">
              <a:rPr lang="en-US" smtClean="0"/>
              <a:t>3/7/21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75</a:t>
            </a:fld>
            <a:endParaRPr lang="en-GB" dirty="0"/>
          </a:p>
        </p:txBody>
      </p:sp>
      <p:sp>
        <p:nvSpPr>
          <p:cNvPr id="10" name="Titel 9"/>
          <p:cNvSpPr>
            <a:spLocks noGrp="1"/>
          </p:cNvSpPr>
          <p:nvPr>
            <p:ph type="title"/>
          </p:nvPr>
        </p:nvSpPr>
        <p:spPr/>
        <p:txBody>
          <a:bodyPr/>
          <a:lstStyle/>
          <a:p>
            <a:r>
              <a:rPr lang="en-GB" dirty="0"/>
              <a:t>Potential Use case: Trusted IO with Enclaves in Data Centre</a:t>
            </a:r>
          </a:p>
        </p:txBody>
      </p:sp>
      <p:grpSp>
        <p:nvGrpSpPr>
          <p:cNvPr id="8" name="Group 7"/>
          <p:cNvGrpSpPr/>
          <p:nvPr/>
        </p:nvGrpSpPr>
        <p:grpSpPr>
          <a:xfrm>
            <a:off x="4987727" y="3220373"/>
            <a:ext cx="1524989" cy="1462837"/>
            <a:chOff x="3901159" y="782682"/>
            <a:chExt cx="840810" cy="806542"/>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t="14698" b="14877"/>
            <a:stretch/>
          </p:blipFill>
          <p:spPr>
            <a:xfrm>
              <a:off x="3901159" y="782682"/>
              <a:ext cx="840810" cy="592149"/>
            </a:xfrm>
            <a:prstGeom prst="rect">
              <a:avLst/>
            </a:prstGeom>
          </p:spPr>
        </p:pic>
        <p:sp>
          <p:nvSpPr>
            <p:cNvPr id="11" name="Rectangle 10"/>
            <p:cNvSpPr/>
            <p:nvPr/>
          </p:nvSpPr>
          <p:spPr>
            <a:xfrm>
              <a:off x="3950694" y="1368621"/>
              <a:ext cx="741740" cy="220603"/>
            </a:xfrm>
            <a:prstGeom prst="rect">
              <a:avLst/>
            </a:prstGeom>
          </p:spPr>
          <p:txBody>
            <a:bodyPr wrap="none">
              <a:spAutoFit/>
            </a:bodyPr>
            <a:lstStyle/>
            <a:p>
              <a:r>
                <a:rPr lang="en-US" sz="2000" dirty="0"/>
                <a:t>User’s PC</a:t>
              </a:r>
            </a:p>
          </p:txBody>
        </p:sp>
      </p:grpSp>
      <p:grpSp>
        <p:nvGrpSpPr>
          <p:cNvPr id="12" name="Group 11"/>
          <p:cNvGrpSpPr/>
          <p:nvPr/>
        </p:nvGrpSpPr>
        <p:grpSpPr>
          <a:xfrm>
            <a:off x="6999712" y="3205767"/>
            <a:ext cx="1843624" cy="1496840"/>
            <a:chOff x="5010477" y="774629"/>
            <a:chExt cx="1016491" cy="825290"/>
          </a:xfrm>
        </p:grpSpPr>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t="4751" b="4805"/>
            <a:stretch/>
          </p:blipFill>
          <p:spPr>
            <a:xfrm>
              <a:off x="5171907" y="774629"/>
              <a:ext cx="675275" cy="610752"/>
            </a:xfrm>
            <a:prstGeom prst="rect">
              <a:avLst/>
            </a:prstGeom>
          </p:spPr>
        </p:pic>
        <p:sp>
          <p:nvSpPr>
            <p:cNvPr id="14" name="Rectangle 13"/>
            <p:cNvSpPr/>
            <p:nvPr/>
          </p:nvSpPr>
          <p:spPr>
            <a:xfrm>
              <a:off x="5010477" y="1379316"/>
              <a:ext cx="1016491" cy="220603"/>
            </a:xfrm>
            <a:prstGeom prst="rect">
              <a:avLst/>
            </a:prstGeom>
          </p:spPr>
          <p:txBody>
            <a:bodyPr wrap="square">
              <a:spAutoFit/>
            </a:bodyPr>
            <a:lstStyle/>
            <a:p>
              <a:pPr algn="ctr"/>
              <a:r>
                <a:rPr lang="en-US" sz="2000" dirty="0"/>
                <a:t>Data center</a:t>
              </a:r>
            </a:p>
          </p:txBody>
        </p:sp>
      </p:grpSp>
      <p:cxnSp>
        <p:nvCxnSpPr>
          <p:cNvPr id="19" name="Straight Arrow Connector 18"/>
          <p:cNvCxnSpPr/>
          <p:nvPr/>
        </p:nvCxnSpPr>
        <p:spPr>
          <a:xfrm>
            <a:off x="7921525" y="2456553"/>
            <a:ext cx="0" cy="7552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7739586" y="1704275"/>
            <a:ext cx="464367" cy="944466"/>
          </a:xfrm>
          <a:prstGeom prst="rect">
            <a:avLst/>
          </a:prstGeom>
        </p:spPr>
      </p:pic>
      <p:grpSp>
        <p:nvGrpSpPr>
          <p:cNvPr id="21" name="Group 20"/>
          <p:cNvGrpSpPr/>
          <p:nvPr/>
        </p:nvGrpSpPr>
        <p:grpSpPr>
          <a:xfrm>
            <a:off x="4045043" y="3313629"/>
            <a:ext cx="1241025" cy="836720"/>
            <a:chOff x="3600426" y="2900015"/>
            <a:chExt cx="684245" cy="461330"/>
          </a:xfrm>
        </p:grpSpPr>
        <p:sp>
          <p:nvSpPr>
            <p:cNvPr id="22" name="Left-Right Arrow 21"/>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3" name="Rectangle 22"/>
            <p:cNvSpPr/>
            <p:nvPr/>
          </p:nvSpPr>
          <p:spPr>
            <a:xfrm>
              <a:off x="3795800" y="3020379"/>
              <a:ext cx="289187" cy="220603"/>
            </a:xfrm>
            <a:prstGeom prst="rect">
              <a:avLst/>
            </a:prstGeom>
          </p:spPr>
          <p:txBody>
            <a:bodyPr wrap="none">
              <a:spAutoFit/>
            </a:bodyPr>
            <a:lstStyle/>
            <a:p>
              <a:r>
                <a:rPr lang="en-US" sz="2000" dirty="0"/>
                <a:t>I/O</a:t>
              </a:r>
            </a:p>
          </p:txBody>
        </p:sp>
      </p:grpSp>
      <p:grpSp>
        <p:nvGrpSpPr>
          <p:cNvPr id="24" name="Group 23"/>
          <p:cNvGrpSpPr/>
          <p:nvPr/>
        </p:nvGrpSpPr>
        <p:grpSpPr>
          <a:xfrm>
            <a:off x="6257227" y="3339237"/>
            <a:ext cx="1241025" cy="836721"/>
            <a:chOff x="3600426" y="2900015"/>
            <a:chExt cx="684245" cy="461330"/>
          </a:xfrm>
        </p:grpSpPr>
        <p:sp>
          <p:nvSpPr>
            <p:cNvPr id="25" name="Left-Right Arrow 24"/>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6" name="Rectangle 25"/>
            <p:cNvSpPr/>
            <p:nvPr/>
          </p:nvSpPr>
          <p:spPr>
            <a:xfrm>
              <a:off x="3797954" y="3020299"/>
              <a:ext cx="289187" cy="220603"/>
            </a:xfrm>
            <a:prstGeom prst="rect">
              <a:avLst/>
            </a:prstGeom>
          </p:spPr>
          <p:txBody>
            <a:bodyPr wrap="none">
              <a:spAutoFit/>
            </a:bodyPr>
            <a:lstStyle/>
            <a:p>
              <a:r>
                <a:rPr lang="en-US" sz="2000" dirty="0"/>
                <a:t>I/O</a:t>
              </a:r>
            </a:p>
          </p:txBody>
        </p:sp>
      </p:grpSp>
      <p:grpSp>
        <p:nvGrpSpPr>
          <p:cNvPr id="2" name="Group 1"/>
          <p:cNvGrpSpPr/>
          <p:nvPr/>
        </p:nvGrpSpPr>
        <p:grpSpPr>
          <a:xfrm>
            <a:off x="3035835" y="2931328"/>
            <a:ext cx="1295095" cy="1771280"/>
            <a:chOff x="3035835" y="2931328"/>
            <a:chExt cx="1295095" cy="1771280"/>
          </a:xfrm>
        </p:grpSpPr>
        <p:sp>
          <p:nvSpPr>
            <p:cNvPr id="17" name="Rectangle 16"/>
            <p:cNvSpPr/>
            <p:nvPr/>
          </p:nvSpPr>
          <p:spPr>
            <a:xfrm>
              <a:off x="3354442" y="4302497"/>
              <a:ext cx="726482" cy="400111"/>
            </a:xfrm>
            <a:prstGeom prst="rect">
              <a:avLst/>
            </a:prstGeom>
          </p:spPr>
          <p:txBody>
            <a:bodyPr wrap="none">
              <a:spAutoFit/>
            </a:bodyPr>
            <a:lstStyle/>
            <a:p>
              <a:r>
                <a:rPr lang="en-US" sz="2000" dirty="0"/>
                <a:t>User</a:t>
              </a:r>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5835" y="2931328"/>
              <a:ext cx="1295095" cy="1295095"/>
            </a:xfrm>
            <a:prstGeom prst="rect">
              <a:avLst/>
            </a:prstGeom>
          </p:spPr>
        </p:pic>
      </p:grpSp>
    </p:spTree>
    <p:custDataLst>
      <p:tags r:id="rId1"/>
    </p:custDataLst>
    <p:extLst>
      <p:ext uri="{BB962C8B-B14F-4D97-AF65-F5344CB8AC3E}">
        <p14:creationId xmlns:p14="http://schemas.microsoft.com/office/powerpoint/2010/main" val="13215642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par>
                                <p:cTn id="29" presetID="2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FA45A20-0B50-4416-8B73-18332851C7CE}" type="datetime1">
              <a:rPr lang="en-US" smtClean="0"/>
              <a:t>3/7/21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76</a:t>
            </a:fld>
            <a:endParaRPr lang="en-GB" dirty="0"/>
          </a:p>
        </p:txBody>
      </p:sp>
      <p:sp>
        <p:nvSpPr>
          <p:cNvPr id="10" name="Titel 9"/>
          <p:cNvSpPr>
            <a:spLocks noGrp="1"/>
          </p:cNvSpPr>
          <p:nvPr>
            <p:ph type="title"/>
          </p:nvPr>
        </p:nvSpPr>
        <p:spPr/>
        <p:txBody>
          <a:bodyPr/>
          <a:lstStyle/>
          <a:p>
            <a:r>
              <a:rPr lang="en-GB" dirty="0"/>
              <a:t>Potential Use case: Setup of Permissioned Blockchain</a:t>
            </a:r>
          </a:p>
        </p:txBody>
      </p:sp>
      <p:cxnSp>
        <p:nvCxnSpPr>
          <p:cNvPr id="8" name="Curved Connector 7"/>
          <p:cNvCxnSpPr>
            <a:stCxn id="22" idx="0"/>
            <a:endCxn id="16" idx="1"/>
          </p:cNvCxnSpPr>
          <p:nvPr/>
        </p:nvCxnSpPr>
        <p:spPr>
          <a:xfrm rot="5400000" flipH="1" flipV="1">
            <a:off x="3912761" y="2959969"/>
            <a:ext cx="1548838" cy="1261210"/>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9" name="Curved Connector 8"/>
          <p:cNvCxnSpPr>
            <a:stCxn id="19" idx="0"/>
            <a:endCxn id="16" idx="3"/>
          </p:cNvCxnSpPr>
          <p:nvPr/>
        </p:nvCxnSpPr>
        <p:spPr>
          <a:xfrm rot="16200000" flipV="1">
            <a:off x="6608560" y="2836134"/>
            <a:ext cx="1492959" cy="1453001"/>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11" name="Curved Connector 10"/>
          <p:cNvCxnSpPr>
            <a:stCxn id="20" idx="2"/>
            <a:endCxn id="23" idx="2"/>
          </p:cNvCxnSpPr>
          <p:nvPr/>
        </p:nvCxnSpPr>
        <p:spPr>
          <a:xfrm rot="5400000">
            <a:off x="5905971" y="3581838"/>
            <a:ext cx="52796" cy="4256806"/>
          </a:xfrm>
          <a:prstGeom prst="curvedConnector3">
            <a:avLst>
              <a:gd name="adj1" fmla="val 1233137"/>
            </a:avLst>
          </a:prstGeom>
          <a:noFill/>
          <a:ln w="19050" cap="flat" cmpd="sng" algn="ctr">
            <a:solidFill>
              <a:sysClr val="windowText" lastClr="000000"/>
            </a:solidFill>
            <a:prstDash val="solid"/>
            <a:miter lim="800000"/>
            <a:headEnd type="triangle" w="med" len="med"/>
            <a:tailEnd type="triangle" w="med" len="med"/>
          </a:ln>
          <a:effectLst/>
        </p:spPr>
      </p:cxnSp>
      <p:grpSp>
        <p:nvGrpSpPr>
          <p:cNvPr id="12" name="Group 11"/>
          <p:cNvGrpSpPr/>
          <p:nvPr/>
        </p:nvGrpSpPr>
        <p:grpSpPr>
          <a:xfrm>
            <a:off x="5385504" y="4505800"/>
            <a:ext cx="1175322" cy="1125420"/>
            <a:chOff x="4980374" y="3471841"/>
            <a:chExt cx="773566" cy="740722"/>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t="8061" b="8340"/>
            <a:stretch/>
          </p:blipFill>
          <p:spPr>
            <a:xfrm>
              <a:off x="5051661" y="3471841"/>
              <a:ext cx="601684" cy="503000"/>
            </a:xfrm>
            <a:prstGeom prst="rect">
              <a:avLst/>
            </a:prstGeom>
          </p:spPr>
        </p:pic>
        <p:sp>
          <p:nvSpPr>
            <p:cNvPr id="14" name="Rectangle 13"/>
            <p:cNvSpPr/>
            <p:nvPr/>
          </p:nvSpPr>
          <p:spPr>
            <a:xfrm>
              <a:off x="4980374" y="3949221"/>
              <a:ext cx="773566" cy="263342"/>
            </a:xfrm>
            <a:prstGeom prst="rect">
              <a:avLst/>
            </a:prstGeom>
          </p:spPr>
          <p:txBody>
            <a:bodyPr wrap="none">
              <a:spAutoFit/>
            </a:bodyPr>
            <a:lstStyle/>
            <a:p>
              <a:r>
                <a:rPr lang="en-US" sz="2000" dirty="0">
                  <a:solidFill>
                    <a:prstClr val="black"/>
                  </a:solidFill>
                  <a:latin typeface="Calibri" panose="020F0502020204030204"/>
                </a:rPr>
                <a:t>Authority</a:t>
              </a:r>
            </a:p>
          </p:txBody>
        </p:sp>
      </p:grpSp>
      <p:grpSp>
        <p:nvGrpSpPr>
          <p:cNvPr id="15" name="Group 14"/>
          <p:cNvGrpSpPr/>
          <p:nvPr/>
        </p:nvGrpSpPr>
        <p:grpSpPr>
          <a:xfrm>
            <a:off x="4895962" y="2337313"/>
            <a:ext cx="2109873" cy="1279809"/>
            <a:chOff x="7337300" y="144306"/>
            <a:chExt cx="1388663" cy="842337"/>
          </a:xfrm>
        </p:grpSpPr>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17" name="Rectangle 16"/>
            <p:cNvSpPr/>
            <p:nvPr/>
          </p:nvSpPr>
          <p:spPr>
            <a:xfrm>
              <a:off x="7337300" y="723301"/>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18" name="Group 17"/>
          <p:cNvGrpSpPr/>
          <p:nvPr/>
        </p:nvGrpSpPr>
        <p:grpSpPr>
          <a:xfrm>
            <a:off x="7005835" y="4309114"/>
            <a:ext cx="2109873" cy="1374729"/>
            <a:chOff x="7338285" y="144306"/>
            <a:chExt cx="1388663" cy="904811"/>
          </a:xfrm>
        </p:grpSpPr>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0" name="Rectangle 19"/>
            <p:cNvSpPr/>
            <p:nvPr/>
          </p:nvSpPr>
          <p:spPr>
            <a:xfrm>
              <a:off x="7338285" y="785775"/>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21" name="Group 20"/>
          <p:cNvGrpSpPr/>
          <p:nvPr/>
        </p:nvGrpSpPr>
        <p:grpSpPr>
          <a:xfrm>
            <a:off x="2846011" y="4364993"/>
            <a:ext cx="1915909" cy="1371646"/>
            <a:chOff x="7249524" y="144306"/>
            <a:chExt cx="1261000" cy="902782"/>
          </a:xfrm>
        </p:grpSpPr>
        <p:pic>
          <p:nvPicPr>
            <p:cNvPr id="22" name="Picture 21"/>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3" name="Rectangle 22"/>
            <p:cNvSpPr/>
            <p:nvPr/>
          </p:nvSpPr>
          <p:spPr>
            <a:xfrm>
              <a:off x="7249524" y="804003"/>
              <a:ext cx="1261000" cy="243085"/>
            </a:xfrm>
            <a:prstGeom prst="rect">
              <a:avLst/>
            </a:prstGeom>
          </p:spPr>
          <p:txBody>
            <a:bodyPr wrap="none">
              <a:spAutoFit/>
            </a:bodyPr>
            <a:lstStyle/>
            <a:p>
              <a:r>
                <a:rPr lang="en-US" dirty="0"/>
                <a:t>Consensus node</a:t>
              </a:r>
              <a:endParaRPr lang="en-US" sz="2000" dirty="0">
                <a:solidFill>
                  <a:prstClr val="black"/>
                </a:solidFill>
                <a:latin typeface="Calibri" panose="020F0502020204030204"/>
              </a:endParaRPr>
            </a:p>
          </p:txBody>
        </p:sp>
      </p:grpSp>
      <p:grpSp>
        <p:nvGrpSpPr>
          <p:cNvPr id="24" name="Group 23"/>
          <p:cNvGrpSpPr/>
          <p:nvPr/>
        </p:nvGrpSpPr>
        <p:grpSpPr>
          <a:xfrm>
            <a:off x="6425401" y="4440596"/>
            <a:ext cx="1281741" cy="756080"/>
            <a:chOff x="1300066" y="2861388"/>
            <a:chExt cx="941300" cy="497632"/>
          </a:xfrm>
        </p:grpSpPr>
        <p:sp>
          <p:nvSpPr>
            <p:cNvPr id="25" name="Right Arrow 24"/>
            <p:cNvSpPr/>
            <p:nvPr/>
          </p:nvSpPr>
          <p:spPr>
            <a:xfrm>
              <a:off x="1300066" y="2861388"/>
              <a:ext cx="941300"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p:cNvSpPr/>
            <p:nvPr/>
          </p:nvSpPr>
          <p:spPr>
            <a:xfrm>
              <a:off x="1300066" y="2979711"/>
              <a:ext cx="781918"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grpSp>
        <p:nvGrpSpPr>
          <p:cNvPr id="27" name="Group 26"/>
          <p:cNvGrpSpPr/>
          <p:nvPr/>
        </p:nvGrpSpPr>
        <p:grpSpPr>
          <a:xfrm flipH="1">
            <a:off x="4180111" y="4468942"/>
            <a:ext cx="1322356" cy="756080"/>
            <a:chOff x="1297121" y="2861388"/>
            <a:chExt cx="898709" cy="497632"/>
          </a:xfrm>
        </p:grpSpPr>
        <p:sp>
          <p:nvSpPr>
            <p:cNvPr id="28" name="Right Arrow 27"/>
            <p:cNvSpPr/>
            <p:nvPr/>
          </p:nvSpPr>
          <p:spPr>
            <a:xfrm>
              <a:off x="1324415" y="2861388"/>
              <a:ext cx="871415"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p:cNvSpPr/>
            <p:nvPr/>
          </p:nvSpPr>
          <p:spPr>
            <a:xfrm>
              <a:off x="1297121" y="2976308"/>
              <a:ext cx="723609"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5606573" y="1658079"/>
            <a:ext cx="268305" cy="545698"/>
          </a:xfrm>
          <a:prstGeom prst="rect">
            <a:avLst/>
          </a:prstGeom>
        </p:spPr>
      </p:pic>
      <p:cxnSp>
        <p:nvCxnSpPr>
          <p:cNvPr id="31" name="Straight Arrow Connector 30"/>
          <p:cNvCxnSpPr/>
          <p:nvPr/>
        </p:nvCxnSpPr>
        <p:spPr>
          <a:xfrm>
            <a:off x="5650460" y="2183481"/>
            <a:ext cx="0" cy="35986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8326381" y="3128155"/>
            <a:ext cx="268305" cy="545698"/>
          </a:xfrm>
          <a:prstGeom prst="rect">
            <a:avLst/>
          </a:prstGeom>
        </p:spPr>
      </p:pic>
      <p:cxnSp>
        <p:nvCxnSpPr>
          <p:cNvPr id="33" name="Straight Arrow Connector 32"/>
          <p:cNvCxnSpPr/>
          <p:nvPr/>
        </p:nvCxnSpPr>
        <p:spPr>
          <a:xfrm>
            <a:off x="8371962" y="3687451"/>
            <a:ext cx="0" cy="6105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4" name="Picture 33"/>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3669811" y="3128155"/>
            <a:ext cx="268305" cy="545698"/>
          </a:xfrm>
          <a:prstGeom prst="rect">
            <a:avLst/>
          </a:prstGeom>
        </p:spPr>
      </p:pic>
      <p:cxnSp>
        <p:nvCxnSpPr>
          <p:cNvPr id="35" name="Straight Arrow Connector 34"/>
          <p:cNvCxnSpPr/>
          <p:nvPr/>
        </p:nvCxnSpPr>
        <p:spPr>
          <a:xfrm>
            <a:off x="3722063" y="3818842"/>
            <a:ext cx="0" cy="7531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Right Arrow 35"/>
          <p:cNvSpPr/>
          <p:nvPr/>
        </p:nvSpPr>
        <p:spPr>
          <a:xfrm rot="16200000">
            <a:off x="5697802" y="3999973"/>
            <a:ext cx="402728" cy="497413"/>
          </a:xfrm>
          <a:prstGeom prst="rightArrow">
            <a:avLst>
              <a:gd name="adj1" fmla="val 50000"/>
              <a:gd name="adj2" fmla="val 39823"/>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3074101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up)">
                                      <p:cBhvr>
                                        <p:cTn id="27" dur="500"/>
                                        <p:tgtEl>
                                          <p:spTgt spid="35"/>
                                        </p:tgtEl>
                                      </p:cBhvr>
                                    </p:animEffect>
                                  </p:childTnLst>
                                </p:cTn>
                              </p:par>
                              <p:par>
                                <p:cTn id="28" presetID="22" presetClass="entr" presetSubtype="1"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up)">
                                      <p:cBhvr>
                                        <p:cTn id="30" dur="500"/>
                                        <p:tgtEl>
                                          <p:spTgt spid="31"/>
                                        </p:tgtEl>
                                      </p:cBhvr>
                                    </p:animEffect>
                                  </p:childTnLst>
                                </p:cTn>
                              </p:par>
                              <p:par>
                                <p:cTn id="31" presetID="22" presetClass="entr" presetSubtype="1"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right)">
                                      <p:cBhvr>
                                        <p:cTn id="49" dur="500"/>
                                        <p:tgtEl>
                                          <p:spTgt spid="2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8"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3/7/21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77</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107776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3/7/21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78</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135336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grpSp>
        <p:nvGrpSpPr>
          <p:cNvPr id="29" name="Group 28">
            <a:extLst>
              <a:ext uri="{FF2B5EF4-FFF2-40B4-BE49-F238E27FC236}">
                <a16:creationId xmlns:a16="http://schemas.microsoft.com/office/drawing/2014/main" id="{E19CEA49-6AD3-450A-8532-678E8FAA0E66}"/>
              </a:ext>
            </a:extLst>
          </p:cNvPr>
          <p:cNvGrpSpPr/>
          <p:nvPr/>
        </p:nvGrpSpPr>
        <p:grpSpPr>
          <a:xfrm>
            <a:off x="2744170" y="2294839"/>
            <a:ext cx="1162839" cy="1071859"/>
            <a:chOff x="2454472" y="621868"/>
            <a:chExt cx="761394" cy="701823"/>
          </a:xfrm>
        </p:grpSpPr>
        <p:pic>
          <p:nvPicPr>
            <p:cNvPr id="31" name="Picture 30">
              <a:extLst>
                <a:ext uri="{FF2B5EF4-FFF2-40B4-BE49-F238E27FC236}">
                  <a16:creationId xmlns:a16="http://schemas.microsoft.com/office/drawing/2014/main" id="{48E2C617-BFC6-4725-8165-C6093C591931}"/>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34" name="Picture 33">
              <a:extLst>
                <a:ext uri="{FF2B5EF4-FFF2-40B4-BE49-F238E27FC236}">
                  <a16:creationId xmlns:a16="http://schemas.microsoft.com/office/drawing/2014/main" id="{BD594452-9971-4101-A1EF-2FA31F0821D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36" name="TextBox 35">
            <a:extLst>
              <a:ext uri="{FF2B5EF4-FFF2-40B4-BE49-F238E27FC236}">
                <a16:creationId xmlns:a16="http://schemas.microsoft.com/office/drawing/2014/main" id="{79BEB831-B062-4B51-9294-D416C081C966}"/>
              </a:ext>
            </a:extLst>
          </p:cNvPr>
          <p:cNvSpPr txBox="1"/>
          <p:nvPr/>
        </p:nvSpPr>
        <p:spPr>
          <a:xfrm>
            <a:off x="2214886" y="3442088"/>
            <a:ext cx="2286000" cy="338554"/>
          </a:xfrm>
          <a:prstGeom prst="rect">
            <a:avLst/>
          </a:prstGeom>
          <a:noFill/>
        </p:spPr>
        <p:txBody>
          <a:bodyPr wrap="square" rtlCol="0">
            <a:spAutoFit/>
          </a:bodyPr>
          <a:lstStyle/>
          <a:p>
            <a:pPr algn="ctr"/>
            <a:r>
              <a:rPr lang="en-US" sz="1600" dirty="0"/>
              <a:t>Driver</a:t>
            </a:r>
          </a:p>
        </p:txBody>
      </p:sp>
      <p:sp>
        <p:nvSpPr>
          <p:cNvPr id="37" name="Rectangle 36">
            <a:extLst>
              <a:ext uri="{FF2B5EF4-FFF2-40B4-BE49-F238E27FC236}">
                <a16:creationId xmlns:a16="http://schemas.microsoft.com/office/drawing/2014/main" id="{D9D50566-AFD8-495A-BD78-B33677460CA1}"/>
              </a:ext>
            </a:extLst>
          </p:cNvPr>
          <p:cNvSpPr/>
          <p:nvPr/>
        </p:nvSpPr>
        <p:spPr>
          <a:xfrm>
            <a:off x="2492118" y="2182911"/>
            <a:ext cx="1805653"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993F52B-C200-4DA4-A7D7-4E8100B4D4E5}"/>
              </a:ext>
            </a:extLst>
          </p:cNvPr>
          <p:cNvSpPr/>
          <p:nvPr/>
        </p:nvSpPr>
        <p:spPr>
          <a:xfrm>
            <a:off x="5353113" y="2182911"/>
            <a:ext cx="2035906"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E9140B-21AB-4C8D-954D-98881D06AC90}"/>
              </a:ext>
            </a:extLst>
          </p:cNvPr>
          <p:cNvSpPr/>
          <p:nvPr/>
        </p:nvSpPr>
        <p:spPr>
          <a:xfrm>
            <a:off x="8082222" y="4702629"/>
            <a:ext cx="1783057" cy="12476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EF924A17-65C1-4DFC-B6A1-FDE1E53E0B73}"/>
              </a:ext>
            </a:extLst>
          </p:cNvPr>
          <p:cNvCxnSpPr>
            <a:cxnSpLocks/>
            <a:stCxn id="37" idx="3"/>
            <a:endCxn id="38" idx="1"/>
          </p:cNvCxnSpPr>
          <p:nvPr/>
        </p:nvCxnSpPr>
        <p:spPr>
          <a:xfrm>
            <a:off x="4297771" y="3080588"/>
            <a:ext cx="1055342" cy="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BDD0445-6885-413D-B5E5-48F28B7F0F48}"/>
              </a:ext>
            </a:extLst>
          </p:cNvPr>
          <p:cNvCxnSpPr>
            <a:cxnSpLocks/>
            <a:endCxn id="40" idx="1"/>
          </p:cNvCxnSpPr>
          <p:nvPr/>
        </p:nvCxnSpPr>
        <p:spPr>
          <a:xfrm>
            <a:off x="5198839" y="5309782"/>
            <a:ext cx="2883383" cy="16667"/>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8C3597-6789-4793-A8AF-FDB7E5CEFB3E}"/>
              </a:ext>
            </a:extLst>
          </p:cNvPr>
          <p:cNvCxnSpPr>
            <a:cxnSpLocks/>
          </p:cNvCxnSpPr>
          <p:nvPr/>
        </p:nvCxnSpPr>
        <p:spPr>
          <a:xfrm flipV="1">
            <a:off x="6256055" y="3978265"/>
            <a:ext cx="0" cy="134186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913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3/7/21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79</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52" name="Rectangle 51">
            <a:extLst>
              <a:ext uri="{FF2B5EF4-FFF2-40B4-BE49-F238E27FC236}">
                <a16:creationId xmlns:a16="http://schemas.microsoft.com/office/drawing/2014/main" id="{7F9F9F3E-C95A-426B-A70C-4C767E3A7F69}"/>
              </a:ext>
            </a:extLst>
          </p:cNvPr>
          <p:cNvSpPr/>
          <p:nvPr/>
        </p:nvSpPr>
        <p:spPr>
          <a:xfrm>
            <a:off x="4112419" y="1295400"/>
            <a:ext cx="786794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6662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3/7/21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94502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3/7/21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80</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0" name="Rectangle 39">
            <a:extLst>
              <a:ext uri="{FF2B5EF4-FFF2-40B4-BE49-F238E27FC236}">
                <a16:creationId xmlns:a16="http://schemas.microsoft.com/office/drawing/2014/main" id="{BBC6E10A-331B-40B8-900A-A2DA1B28AF60}"/>
              </a:ext>
            </a:extLst>
          </p:cNvPr>
          <p:cNvSpPr/>
          <p:nvPr/>
        </p:nvSpPr>
        <p:spPr>
          <a:xfrm>
            <a:off x="103532"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ABA6229-4E61-44EF-91E3-6F4F78260D67}"/>
              </a:ext>
            </a:extLst>
          </p:cNvPr>
          <p:cNvSpPr/>
          <p:nvPr/>
        </p:nvSpPr>
        <p:spPr>
          <a:xfrm>
            <a:off x="8592517"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874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3/7/21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81</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6" name="Rectangle 45">
            <a:extLst>
              <a:ext uri="{FF2B5EF4-FFF2-40B4-BE49-F238E27FC236}">
                <a16:creationId xmlns:a16="http://schemas.microsoft.com/office/drawing/2014/main" id="{D8257CCA-0EE1-48D2-B8F0-F50272C7E1D3}"/>
              </a:ext>
            </a:extLst>
          </p:cNvPr>
          <p:cNvSpPr/>
          <p:nvPr/>
        </p:nvSpPr>
        <p:spPr>
          <a:xfrm>
            <a:off x="103532" y="1359684"/>
            <a:ext cx="8352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492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3/7/21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82</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41970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83E75D5-5732-4B23-B20C-2C6EAF6BD29E}"/>
              </a:ext>
            </a:extLst>
          </p:cNvPr>
          <p:cNvSpPr>
            <a:spLocks noGrp="1"/>
          </p:cNvSpPr>
          <p:nvPr>
            <p:ph type="dt" sz="half" idx="10"/>
          </p:nvPr>
        </p:nvSpPr>
        <p:spPr/>
        <p:txBody>
          <a:bodyPr/>
          <a:lstStyle/>
          <a:p>
            <a:fld id="{2E351574-DE3B-48D4-BB21-472FD18DCB9D}" type="datetime1">
              <a:rPr lang="en-US" smtClean="0"/>
              <a:t>3/7/21</a:t>
            </a:fld>
            <a:endParaRPr lang="en-GB" dirty="0"/>
          </a:p>
        </p:txBody>
      </p:sp>
      <p:sp>
        <p:nvSpPr>
          <p:cNvPr id="4" name="Footer Placeholder 3">
            <a:extLst>
              <a:ext uri="{FF2B5EF4-FFF2-40B4-BE49-F238E27FC236}">
                <a16:creationId xmlns:a16="http://schemas.microsoft.com/office/drawing/2014/main" id="{F3D94207-F89C-4C8C-8AA9-00C3643008F2}"/>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BB79508-640E-4526-B628-5A45E86518B5}"/>
              </a:ext>
            </a:extLst>
          </p:cNvPr>
          <p:cNvSpPr>
            <a:spLocks noGrp="1"/>
          </p:cNvSpPr>
          <p:nvPr>
            <p:ph type="sldNum" sz="quarter" idx="12"/>
          </p:nvPr>
        </p:nvSpPr>
        <p:spPr/>
        <p:txBody>
          <a:bodyPr/>
          <a:lstStyle/>
          <a:p>
            <a:fld id="{6C6AE60A-B69C-4790-82F7-3882EDF23186}" type="slidenum">
              <a:rPr lang="en-GB" smtClean="0"/>
              <a:t>83</a:t>
            </a:fld>
            <a:endParaRPr lang="en-GB" dirty="0"/>
          </a:p>
        </p:txBody>
      </p:sp>
      <p:sp>
        <p:nvSpPr>
          <p:cNvPr id="6" name="Title 5">
            <a:extLst>
              <a:ext uri="{FF2B5EF4-FFF2-40B4-BE49-F238E27FC236}">
                <a16:creationId xmlns:a16="http://schemas.microsoft.com/office/drawing/2014/main" id="{79E66F19-FE37-4155-9629-546961EE1914}"/>
              </a:ext>
            </a:extLst>
          </p:cNvPr>
          <p:cNvSpPr>
            <a:spLocks noGrp="1"/>
          </p:cNvSpPr>
          <p:nvPr>
            <p:ph type="title"/>
          </p:nvPr>
        </p:nvSpPr>
        <p:spPr>
          <a:xfrm>
            <a:off x="323850" y="620714"/>
            <a:ext cx="11537950" cy="972000"/>
          </a:xfrm>
        </p:spPr>
        <p:txBody>
          <a:bodyPr/>
          <a:lstStyle/>
          <a:p>
            <a:r>
              <a:rPr lang="en-US" dirty="0"/>
              <a:t>Can Existing TEEs Solve this Problem?</a:t>
            </a:r>
          </a:p>
        </p:txBody>
      </p:sp>
      <p:grpSp>
        <p:nvGrpSpPr>
          <p:cNvPr id="10" name="Group 9">
            <a:extLst>
              <a:ext uri="{FF2B5EF4-FFF2-40B4-BE49-F238E27FC236}">
                <a16:creationId xmlns:a16="http://schemas.microsoft.com/office/drawing/2014/main" id="{66620757-8F76-47CE-B0D8-2C96388B2A7B}"/>
              </a:ext>
            </a:extLst>
          </p:cNvPr>
          <p:cNvGrpSpPr/>
          <p:nvPr/>
        </p:nvGrpSpPr>
        <p:grpSpPr>
          <a:xfrm>
            <a:off x="297288" y="1524000"/>
            <a:ext cx="3675952" cy="3359363"/>
            <a:chOff x="454819" y="1981200"/>
            <a:chExt cx="3675952" cy="3359363"/>
          </a:xfrm>
        </p:grpSpPr>
        <p:pic>
          <p:nvPicPr>
            <p:cNvPr id="2" name="Picture 1">
              <a:extLst>
                <a:ext uri="{FF2B5EF4-FFF2-40B4-BE49-F238E27FC236}">
                  <a16:creationId xmlns:a16="http://schemas.microsoft.com/office/drawing/2014/main" id="{478A01C4-CC96-4AC7-8332-B0848A14F790}"/>
                </a:ext>
              </a:extLst>
            </p:cNvPr>
            <p:cNvPicPr>
              <a:picLocks noChangeAspect="1"/>
            </p:cNvPicPr>
            <p:nvPr/>
          </p:nvPicPr>
          <p:blipFill>
            <a:blip r:embed="rId2"/>
            <a:stretch>
              <a:fillRect/>
            </a:stretch>
          </p:blipFill>
          <p:spPr>
            <a:xfrm>
              <a:off x="454819" y="1981200"/>
              <a:ext cx="3675952" cy="3359363"/>
            </a:xfrm>
            <a:prstGeom prst="rect">
              <a:avLst/>
            </a:prstGeom>
          </p:spPr>
        </p:pic>
        <p:sp>
          <p:nvSpPr>
            <p:cNvPr id="9" name="Speech Bubble: Rectangle with Corners Rounded 8">
              <a:extLst>
                <a:ext uri="{FF2B5EF4-FFF2-40B4-BE49-F238E27FC236}">
                  <a16:creationId xmlns:a16="http://schemas.microsoft.com/office/drawing/2014/main" id="{3206C122-FEC9-482D-BCC9-B83E677A21C6}"/>
                </a:ext>
              </a:extLst>
            </p:cNvPr>
            <p:cNvSpPr/>
            <p:nvPr/>
          </p:nvSpPr>
          <p:spPr>
            <a:xfrm>
              <a:off x="2682971" y="2133600"/>
              <a:ext cx="1447800" cy="533400"/>
            </a:xfrm>
            <a:prstGeom prst="wedgeRoundRectCallout">
              <a:avLst>
                <a:gd name="adj1" fmla="val -3393"/>
                <a:gd name="adj2" fmla="val 113856"/>
                <a:gd name="adj3" fmla="val 166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9BB67"/>
                  </a:solidFill>
                </a:rPr>
                <a:t>Secure world </a:t>
              </a:r>
              <a:r>
                <a:rPr lang="en-US" sz="1200" dirty="0">
                  <a:solidFill>
                    <a:schemeClr val="tx1"/>
                  </a:solidFill>
                </a:rPr>
                <a:t>&amp; </a:t>
              </a:r>
              <a:r>
                <a:rPr lang="en-US" sz="1200" dirty="0">
                  <a:solidFill>
                    <a:srgbClr val="FF0000"/>
                  </a:solidFill>
                </a:rPr>
                <a:t>non-secure world</a:t>
              </a:r>
            </a:p>
          </p:txBody>
        </p:sp>
      </p:grpSp>
      <p:sp>
        <p:nvSpPr>
          <p:cNvPr id="29" name="Rectangle 28">
            <a:extLst>
              <a:ext uri="{FF2B5EF4-FFF2-40B4-BE49-F238E27FC236}">
                <a16:creationId xmlns:a16="http://schemas.microsoft.com/office/drawing/2014/main" id="{3762FF1D-8698-4737-A7B0-C60A6401B93D}"/>
              </a:ext>
            </a:extLst>
          </p:cNvPr>
          <p:cNvSpPr/>
          <p:nvPr/>
        </p:nvSpPr>
        <p:spPr>
          <a:xfrm>
            <a:off x="1135488" y="4954268"/>
            <a:ext cx="1800558" cy="369332"/>
          </a:xfrm>
          <a:prstGeom prst="rect">
            <a:avLst/>
          </a:prstGeom>
        </p:spPr>
        <p:txBody>
          <a:bodyPr wrap="none">
            <a:spAutoFit/>
          </a:bodyPr>
          <a:lstStyle/>
          <a:p>
            <a:r>
              <a:rPr lang="en-US" dirty="0"/>
              <a:t>ARM </a:t>
            </a:r>
            <a:r>
              <a:rPr lang="en-US" dirty="0" err="1"/>
              <a:t>TrustZone</a:t>
            </a:r>
            <a:endParaRPr lang="en-US" dirty="0"/>
          </a:p>
        </p:txBody>
      </p:sp>
      <p:sp>
        <p:nvSpPr>
          <p:cNvPr id="11" name="Rectangle 10">
            <a:extLst>
              <a:ext uri="{FF2B5EF4-FFF2-40B4-BE49-F238E27FC236}">
                <a16:creationId xmlns:a16="http://schemas.microsoft.com/office/drawing/2014/main" id="{4A716D81-A1A6-477B-B6D9-B0F7305EB386}"/>
              </a:ext>
            </a:extLst>
          </p:cNvPr>
          <p:cNvSpPr/>
          <p:nvPr/>
        </p:nvSpPr>
        <p:spPr>
          <a:xfrm>
            <a:off x="4713700" y="3176570"/>
            <a:ext cx="2362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1" name="Rectangle 20">
            <a:extLst>
              <a:ext uri="{FF2B5EF4-FFF2-40B4-BE49-F238E27FC236}">
                <a16:creationId xmlns:a16="http://schemas.microsoft.com/office/drawing/2014/main" id="{0DAD9BBB-9BEF-48C9-ADA5-D40A3BF27F73}"/>
              </a:ext>
            </a:extLst>
          </p:cNvPr>
          <p:cNvSpPr/>
          <p:nvPr/>
        </p:nvSpPr>
        <p:spPr>
          <a:xfrm>
            <a:off x="4713700" y="3608995"/>
            <a:ext cx="10668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CPU</a:t>
            </a:r>
          </a:p>
        </p:txBody>
      </p:sp>
      <p:sp>
        <p:nvSpPr>
          <p:cNvPr id="22" name="Rectangle 21">
            <a:extLst>
              <a:ext uri="{FF2B5EF4-FFF2-40B4-BE49-F238E27FC236}">
                <a16:creationId xmlns:a16="http://schemas.microsoft.com/office/drawing/2014/main" id="{372C22C3-C13C-42D1-9753-865E497C242E}"/>
              </a:ext>
            </a:extLst>
          </p:cNvPr>
          <p:cNvSpPr/>
          <p:nvPr/>
        </p:nvSpPr>
        <p:spPr>
          <a:xfrm>
            <a:off x="5856700" y="3608995"/>
            <a:ext cx="1219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
        <p:nvSpPr>
          <p:cNvPr id="23" name="Rectangle 22">
            <a:extLst>
              <a:ext uri="{FF2B5EF4-FFF2-40B4-BE49-F238E27FC236}">
                <a16:creationId xmlns:a16="http://schemas.microsoft.com/office/drawing/2014/main" id="{DBAE3E52-AE48-45CB-B4D9-E6325FB63C97}"/>
              </a:ext>
            </a:extLst>
          </p:cNvPr>
          <p:cNvSpPr/>
          <p:nvPr/>
        </p:nvSpPr>
        <p:spPr>
          <a:xfrm>
            <a:off x="47137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4" name="Rectangle 23">
            <a:extLst>
              <a:ext uri="{FF2B5EF4-FFF2-40B4-BE49-F238E27FC236}">
                <a16:creationId xmlns:a16="http://schemas.microsoft.com/office/drawing/2014/main" id="{F92C7AEB-6991-422D-8E78-E78FE7B81859}"/>
              </a:ext>
            </a:extLst>
          </p:cNvPr>
          <p:cNvSpPr/>
          <p:nvPr/>
        </p:nvSpPr>
        <p:spPr>
          <a:xfrm>
            <a:off x="53995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07B1A789-EE98-4076-A9C9-5A39849B4955}"/>
              </a:ext>
            </a:extLst>
          </p:cNvPr>
          <p:cNvSpPr/>
          <p:nvPr/>
        </p:nvSpPr>
        <p:spPr>
          <a:xfrm>
            <a:off x="6313900"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cxnSp>
        <p:nvCxnSpPr>
          <p:cNvPr id="20" name="Straight Arrow Connector 19">
            <a:extLst>
              <a:ext uri="{FF2B5EF4-FFF2-40B4-BE49-F238E27FC236}">
                <a16:creationId xmlns:a16="http://schemas.microsoft.com/office/drawing/2014/main" id="{02748535-0B40-4104-89B0-B467770A68EF}"/>
              </a:ext>
            </a:extLst>
          </p:cNvPr>
          <p:cNvCxnSpPr/>
          <p:nvPr/>
        </p:nvCxnSpPr>
        <p:spPr>
          <a:xfrm>
            <a:off x="6847300" y="2999395"/>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05AE40A-8D42-4EDE-8E8E-72119C953C29}"/>
              </a:ext>
            </a:extLst>
          </p:cNvPr>
          <p:cNvCxnSpPr/>
          <p:nvPr/>
        </p:nvCxnSpPr>
        <p:spPr>
          <a:xfrm>
            <a:off x="6923500" y="3439233"/>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0E1685A-DC63-423B-AAE9-9560923DF1DF}"/>
              </a:ext>
            </a:extLst>
          </p:cNvPr>
          <p:cNvSpPr/>
          <p:nvPr/>
        </p:nvSpPr>
        <p:spPr>
          <a:xfrm>
            <a:off x="5270642" y="4954268"/>
            <a:ext cx="1172116" cy="369332"/>
          </a:xfrm>
          <a:prstGeom prst="rect">
            <a:avLst/>
          </a:prstGeom>
        </p:spPr>
        <p:txBody>
          <a:bodyPr wrap="none">
            <a:spAutoFit/>
          </a:bodyPr>
          <a:lstStyle/>
          <a:p>
            <a:r>
              <a:rPr lang="en-US" dirty="0"/>
              <a:t>Intel SGX</a:t>
            </a:r>
          </a:p>
        </p:txBody>
      </p:sp>
      <p:sp>
        <p:nvSpPr>
          <p:cNvPr id="41" name="Rectangle 40">
            <a:extLst>
              <a:ext uri="{FF2B5EF4-FFF2-40B4-BE49-F238E27FC236}">
                <a16:creationId xmlns:a16="http://schemas.microsoft.com/office/drawing/2014/main" id="{DA44B856-0006-4B3F-B73C-D0B444BAD9F3}"/>
              </a:ext>
            </a:extLst>
          </p:cNvPr>
          <p:cNvSpPr/>
          <p:nvPr/>
        </p:nvSpPr>
        <p:spPr>
          <a:xfrm>
            <a:off x="11112461" y="3671489"/>
            <a:ext cx="747320" cy="276999"/>
          </a:xfrm>
          <a:prstGeom prst="rect">
            <a:avLst/>
          </a:prstGeom>
        </p:spPr>
        <p:txBody>
          <a:bodyPr wrap="none">
            <a:spAutoFit/>
          </a:bodyPr>
          <a:lstStyle/>
          <a:p>
            <a:r>
              <a:rPr lang="en-US" sz="1200" dirty="0"/>
              <a:t>M-mode</a:t>
            </a:r>
          </a:p>
        </p:txBody>
      </p:sp>
      <p:sp>
        <p:nvSpPr>
          <p:cNvPr id="42" name="Rectangle 41">
            <a:extLst>
              <a:ext uri="{FF2B5EF4-FFF2-40B4-BE49-F238E27FC236}">
                <a16:creationId xmlns:a16="http://schemas.microsoft.com/office/drawing/2014/main" id="{91F66A3E-FAE0-4C9C-8334-58A4C33BF34D}"/>
              </a:ext>
            </a:extLst>
          </p:cNvPr>
          <p:cNvSpPr/>
          <p:nvPr/>
        </p:nvSpPr>
        <p:spPr>
          <a:xfrm>
            <a:off x="11112461" y="3203681"/>
            <a:ext cx="721672" cy="276999"/>
          </a:xfrm>
          <a:prstGeom prst="rect">
            <a:avLst/>
          </a:prstGeom>
        </p:spPr>
        <p:txBody>
          <a:bodyPr wrap="none">
            <a:spAutoFit/>
          </a:bodyPr>
          <a:lstStyle/>
          <a:p>
            <a:r>
              <a:rPr lang="en-US" sz="1200" dirty="0"/>
              <a:t>S-mode</a:t>
            </a:r>
          </a:p>
        </p:txBody>
      </p:sp>
      <p:sp>
        <p:nvSpPr>
          <p:cNvPr id="43" name="Rectangle 42">
            <a:extLst>
              <a:ext uri="{FF2B5EF4-FFF2-40B4-BE49-F238E27FC236}">
                <a16:creationId xmlns:a16="http://schemas.microsoft.com/office/drawing/2014/main" id="{74AFC90B-E579-4724-8658-D97803FABE6C}"/>
              </a:ext>
            </a:extLst>
          </p:cNvPr>
          <p:cNvSpPr/>
          <p:nvPr/>
        </p:nvSpPr>
        <p:spPr>
          <a:xfrm>
            <a:off x="11112461" y="2779578"/>
            <a:ext cx="729687" cy="276999"/>
          </a:xfrm>
          <a:prstGeom prst="rect">
            <a:avLst/>
          </a:prstGeom>
        </p:spPr>
        <p:txBody>
          <a:bodyPr wrap="none">
            <a:spAutoFit/>
          </a:bodyPr>
          <a:lstStyle/>
          <a:p>
            <a:r>
              <a:rPr lang="en-US" sz="1200" dirty="0"/>
              <a:t>U-mode</a:t>
            </a:r>
          </a:p>
        </p:txBody>
      </p:sp>
      <p:sp>
        <p:nvSpPr>
          <p:cNvPr id="31" name="Rectangle 30">
            <a:extLst>
              <a:ext uri="{FF2B5EF4-FFF2-40B4-BE49-F238E27FC236}">
                <a16:creationId xmlns:a16="http://schemas.microsoft.com/office/drawing/2014/main" id="{379DC54D-34EE-4BEE-9EB3-64D7CE524BE7}"/>
              </a:ext>
            </a:extLst>
          </p:cNvPr>
          <p:cNvSpPr/>
          <p:nvPr/>
        </p:nvSpPr>
        <p:spPr>
          <a:xfrm>
            <a:off x="8664576" y="3180731"/>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32" name="Rectangle 31">
            <a:extLst>
              <a:ext uri="{FF2B5EF4-FFF2-40B4-BE49-F238E27FC236}">
                <a16:creationId xmlns:a16="http://schemas.microsoft.com/office/drawing/2014/main" id="{5D0378D2-8DDA-46CB-93F7-D20275A9BE55}"/>
              </a:ext>
            </a:extLst>
          </p:cNvPr>
          <p:cNvSpPr/>
          <p:nvPr/>
        </p:nvSpPr>
        <p:spPr>
          <a:xfrm>
            <a:off x="9744085" y="3608995"/>
            <a:ext cx="1303694"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34" name="Rectangle 33">
            <a:extLst>
              <a:ext uri="{FF2B5EF4-FFF2-40B4-BE49-F238E27FC236}">
                <a16:creationId xmlns:a16="http://schemas.microsoft.com/office/drawing/2014/main" id="{D6497F03-E3E4-4CF4-A311-A827F347D2DD}"/>
              </a:ext>
            </a:extLst>
          </p:cNvPr>
          <p:cNvSpPr/>
          <p:nvPr/>
        </p:nvSpPr>
        <p:spPr>
          <a:xfrm>
            <a:off x="86562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5" name="Rectangle 34">
            <a:extLst>
              <a:ext uri="{FF2B5EF4-FFF2-40B4-BE49-F238E27FC236}">
                <a16:creationId xmlns:a16="http://schemas.microsoft.com/office/drawing/2014/main" id="{0BE7C92D-4F00-4870-91A7-EC498F2C04AA}"/>
              </a:ext>
            </a:extLst>
          </p:cNvPr>
          <p:cNvSpPr/>
          <p:nvPr/>
        </p:nvSpPr>
        <p:spPr>
          <a:xfrm>
            <a:off x="93420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6" name="Rectangle 35">
            <a:extLst>
              <a:ext uri="{FF2B5EF4-FFF2-40B4-BE49-F238E27FC236}">
                <a16:creationId xmlns:a16="http://schemas.microsoft.com/office/drawing/2014/main" id="{5861FA50-6BA9-475C-9FB9-C1734065ED47}"/>
              </a:ext>
            </a:extLst>
          </p:cNvPr>
          <p:cNvSpPr/>
          <p:nvPr/>
        </p:nvSpPr>
        <p:spPr>
          <a:xfrm>
            <a:off x="10256482"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39" name="Rectangle 38">
            <a:extLst>
              <a:ext uri="{FF2B5EF4-FFF2-40B4-BE49-F238E27FC236}">
                <a16:creationId xmlns:a16="http://schemas.microsoft.com/office/drawing/2014/main" id="{5AC7199D-6768-4E55-B6BC-821FAB541FE8}"/>
              </a:ext>
            </a:extLst>
          </p:cNvPr>
          <p:cNvSpPr/>
          <p:nvPr/>
        </p:nvSpPr>
        <p:spPr>
          <a:xfrm>
            <a:off x="10256482" y="318985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40" name="Rectangle 39">
            <a:extLst>
              <a:ext uri="{FF2B5EF4-FFF2-40B4-BE49-F238E27FC236}">
                <a16:creationId xmlns:a16="http://schemas.microsoft.com/office/drawing/2014/main" id="{FA09A5F0-7BDB-49BB-8EAD-C9A8A6B2095B}"/>
              </a:ext>
            </a:extLst>
          </p:cNvPr>
          <p:cNvSpPr/>
          <p:nvPr/>
        </p:nvSpPr>
        <p:spPr>
          <a:xfrm>
            <a:off x="8690235" y="3613945"/>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44" name="Rectangle 43">
            <a:extLst>
              <a:ext uri="{FF2B5EF4-FFF2-40B4-BE49-F238E27FC236}">
                <a16:creationId xmlns:a16="http://schemas.microsoft.com/office/drawing/2014/main" id="{10145DFD-F855-4383-9718-2D332FA58A21}"/>
              </a:ext>
            </a:extLst>
          </p:cNvPr>
          <p:cNvSpPr/>
          <p:nvPr/>
        </p:nvSpPr>
        <p:spPr>
          <a:xfrm rot="16200000">
            <a:off x="7769928" y="3180543"/>
            <a:ext cx="1188125"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cxnSp>
        <p:nvCxnSpPr>
          <p:cNvPr id="45" name="Straight Arrow Connector 44">
            <a:extLst>
              <a:ext uri="{FF2B5EF4-FFF2-40B4-BE49-F238E27FC236}">
                <a16:creationId xmlns:a16="http://schemas.microsoft.com/office/drawing/2014/main" id="{2472D4F5-E56A-4ED7-B9B5-8B79DD079CCD}"/>
              </a:ext>
            </a:extLst>
          </p:cNvPr>
          <p:cNvCxnSpPr>
            <a:cxnSpLocks/>
          </p:cNvCxnSpPr>
          <p:nvPr/>
        </p:nvCxnSpPr>
        <p:spPr>
          <a:xfrm>
            <a:off x="10385835" y="2999395"/>
            <a:ext cx="0" cy="690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D6C7294-A5AE-421F-9289-4EA984EB2370}"/>
              </a:ext>
            </a:extLst>
          </p:cNvPr>
          <p:cNvCxnSpPr>
            <a:cxnSpLocks/>
          </p:cNvCxnSpPr>
          <p:nvPr/>
        </p:nvCxnSpPr>
        <p:spPr>
          <a:xfrm flipV="1">
            <a:off x="9817061" y="3361690"/>
            <a:ext cx="0" cy="382344"/>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F4993AF-149E-4699-AF13-1F9D46198D62}"/>
              </a:ext>
            </a:extLst>
          </p:cNvPr>
          <p:cNvCxnSpPr>
            <a:cxnSpLocks/>
          </p:cNvCxnSpPr>
          <p:nvPr/>
        </p:nvCxnSpPr>
        <p:spPr>
          <a:xfrm flipH="1">
            <a:off x="8474076" y="3439233"/>
            <a:ext cx="276185" cy="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B4A6A7A2-FC83-4736-881A-5CA6CE3DC26E}"/>
              </a:ext>
            </a:extLst>
          </p:cNvPr>
          <p:cNvSpPr/>
          <p:nvPr/>
        </p:nvSpPr>
        <p:spPr>
          <a:xfrm>
            <a:off x="8801398" y="4954268"/>
            <a:ext cx="2031325" cy="369332"/>
          </a:xfrm>
          <a:prstGeom prst="rect">
            <a:avLst/>
          </a:prstGeom>
        </p:spPr>
        <p:txBody>
          <a:bodyPr wrap="none">
            <a:spAutoFit/>
          </a:bodyPr>
          <a:lstStyle/>
          <a:p>
            <a:r>
              <a:rPr lang="en-US" dirty="0"/>
              <a:t>RISC-V </a:t>
            </a:r>
            <a:r>
              <a:rPr lang="en-US" dirty="0" err="1"/>
              <a:t>KeyStone</a:t>
            </a:r>
            <a:endParaRPr lang="en-US" dirty="0"/>
          </a:p>
        </p:txBody>
      </p:sp>
      <p:sp>
        <p:nvSpPr>
          <p:cNvPr id="60" name="Title 5">
            <a:extLst>
              <a:ext uri="{FF2B5EF4-FFF2-40B4-BE49-F238E27FC236}">
                <a16:creationId xmlns:a16="http://schemas.microsoft.com/office/drawing/2014/main" id="{6E17FEED-BD9C-4450-A2C1-38BA8F9A91AD}"/>
              </a:ext>
            </a:extLst>
          </p:cNvPr>
          <p:cNvSpPr txBox="1">
            <a:spLocks/>
          </p:cNvSpPr>
          <p:nvPr/>
        </p:nvSpPr>
        <p:spPr bwMode="gray">
          <a:xfrm>
            <a:off x="325438" y="601121"/>
            <a:ext cx="11537950" cy="972000"/>
          </a:xfrm>
          <a:prstGeom prst="rect">
            <a:avLst/>
          </a:prstGeom>
          <a:solidFill>
            <a:schemeClr val="bg1"/>
          </a:solidFill>
        </p:spPr>
        <p:txBody>
          <a:bodyPr vert="horz" lIns="144000" tIns="54000" rIns="144000" bIns="0" rtlCol="0" anchor="t" anchorCtr="0">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en-US"/>
              <a:t>Can Existing TEEs Solve this Problem?</a:t>
            </a:r>
            <a:endParaRPr lang="en-US" dirty="0"/>
          </a:p>
        </p:txBody>
      </p:sp>
      <p:sp>
        <p:nvSpPr>
          <p:cNvPr id="38" name="Rectangle 37">
            <a:extLst>
              <a:ext uri="{FF2B5EF4-FFF2-40B4-BE49-F238E27FC236}">
                <a16:creationId xmlns:a16="http://schemas.microsoft.com/office/drawing/2014/main" id="{C6B085E8-DFAF-4BAA-9575-973F03C7F9FC}"/>
              </a:ext>
            </a:extLst>
          </p:cNvPr>
          <p:cNvSpPr/>
          <p:nvPr/>
        </p:nvSpPr>
        <p:spPr>
          <a:xfrm>
            <a:off x="1135488" y="5601983"/>
            <a:ext cx="1511952" cy="646331"/>
          </a:xfrm>
          <a:prstGeom prst="rect">
            <a:avLst/>
          </a:prstGeom>
        </p:spPr>
        <p:txBody>
          <a:bodyPr wrap="none">
            <a:spAutoFit/>
          </a:bodyPr>
          <a:lstStyle/>
          <a:p>
            <a:pPr marL="285750" indent="-285750">
              <a:buFont typeface="Arial" panose="020B0604020202020204" pitchFamily="34" charset="0"/>
              <a:buChar char="•"/>
            </a:pPr>
            <a:r>
              <a:rPr lang="en-US" dirty="0"/>
              <a:t>Sanctuary</a:t>
            </a:r>
          </a:p>
          <a:p>
            <a:pPr marL="285750" indent="-285750">
              <a:buFont typeface="Arial" panose="020B0604020202020204" pitchFamily="34" charset="0"/>
              <a:buChar char="•"/>
            </a:pPr>
            <a:r>
              <a:rPr lang="en-US" dirty="0" err="1"/>
              <a:t>VButton</a:t>
            </a:r>
            <a:endParaRPr lang="en-US" dirty="0"/>
          </a:p>
        </p:txBody>
      </p:sp>
      <p:sp>
        <p:nvSpPr>
          <p:cNvPr id="46" name="Rectangle 45">
            <a:extLst>
              <a:ext uri="{FF2B5EF4-FFF2-40B4-BE49-F238E27FC236}">
                <a16:creationId xmlns:a16="http://schemas.microsoft.com/office/drawing/2014/main" id="{C88F216D-3B52-4D15-9CA8-D79A77936019}"/>
              </a:ext>
            </a:extLst>
          </p:cNvPr>
          <p:cNvSpPr/>
          <p:nvPr/>
        </p:nvSpPr>
        <p:spPr>
          <a:xfrm>
            <a:off x="4251727" y="5601983"/>
            <a:ext cx="3514745" cy="646331"/>
          </a:xfrm>
          <a:prstGeom prst="rect">
            <a:avLst/>
          </a:prstGeom>
        </p:spPr>
        <p:txBody>
          <a:bodyPr wrap="none">
            <a:spAutoFit/>
          </a:bodyPr>
          <a:lstStyle/>
          <a:p>
            <a:pPr marL="285750" indent="-285750">
              <a:buFont typeface="Arial" panose="020B0604020202020204" pitchFamily="34" charset="0"/>
              <a:buChar char="•"/>
            </a:pPr>
            <a:r>
              <a:rPr lang="en-US" dirty="0"/>
              <a:t>SGXIO</a:t>
            </a:r>
          </a:p>
          <a:p>
            <a:pPr marL="285750" indent="-285750">
              <a:buFont typeface="Arial" panose="020B0604020202020204" pitchFamily="34" charset="0"/>
              <a:buChar char="•"/>
            </a:pPr>
            <a:r>
              <a:rPr lang="en-US" dirty="0"/>
              <a:t>Graviton (SGX + </a:t>
            </a:r>
            <a:r>
              <a:rPr lang="en-US" dirty="0" err="1"/>
              <a:t>nVidia</a:t>
            </a:r>
            <a:r>
              <a:rPr lang="en-US" dirty="0"/>
              <a:t> GPU)</a:t>
            </a:r>
          </a:p>
        </p:txBody>
      </p:sp>
      <p:sp>
        <p:nvSpPr>
          <p:cNvPr id="47" name="Rectangle 46">
            <a:extLst>
              <a:ext uri="{FF2B5EF4-FFF2-40B4-BE49-F238E27FC236}">
                <a16:creationId xmlns:a16="http://schemas.microsoft.com/office/drawing/2014/main" id="{B0E8C375-7BCD-490D-98B2-D26F16F3B8A2}"/>
              </a:ext>
            </a:extLst>
          </p:cNvPr>
          <p:cNvSpPr/>
          <p:nvPr/>
        </p:nvSpPr>
        <p:spPr>
          <a:xfrm>
            <a:off x="9265882" y="5601983"/>
            <a:ext cx="1127232" cy="369332"/>
          </a:xfrm>
          <a:prstGeom prst="rect">
            <a:avLst/>
          </a:prstGeom>
        </p:spPr>
        <p:txBody>
          <a:bodyPr wrap="none">
            <a:spAutoFit/>
          </a:bodyPr>
          <a:lstStyle/>
          <a:p>
            <a:pPr marL="285750" indent="-285750">
              <a:buFont typeface="Arial" panose="020B0604020202020204" pitchFamily="34" charset="0"/>
              <a:buChar char="•"/>
            </a:pPr>
            <a:r>
              <a:rPr lang="en-US" dirty="0"/>
              <a:t>CURE</a:t>
            </a:r>
          </a:p>
        </p:txBody>
      </p:sp>
    </p:spTree>
    <p:extLst>
      <p:ext uri="{BB962C8B-B14F-4D97-AF65-F5344CB8AC3E}">
        <p14:creationId xmlns:p14="http://schemas.microsoft.com/office/powerpoint/2010/main" val="3817065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fade">
                                      <p:cBhvr>
                                        <p:cTn id="74" dur="500"/>
                                        <p:tgtEl>
                                          <p:spTgt spid="44"/>
                                        </p:tgtEl>
                                      </p:cBhvr>
                                    </p:animEffect>
                                  </p:childTnLst>
                                </p:cTn>
                              </p:par>
                              <p:par>
                                <p:cTn id="75" presetID="10"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500"/>
                                        <p:tgtEl>
                                          <p:spTgt spid="45"/>
                                        </p:tgtEl>
                                      </p:cBhvr>
                                    </p:animEffect>
                                  </p:childTnLst>
                                </p:cTn>
                              </p:par>
                              <p:par>
                                <p:cTn id="78" presetID="10" presetClass="entr" presetSubtype="0" fill="hold" nodeType="with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fade">
                                      <p:cBhvr>
                                        <p:cTn id="80" dur="500"/>
                                        <p:tgtEl>
                                          <p:spTgt spid="50"/>
                                        </p:tgtEl>
                                      </p:cBhvr>
                                    </p:animEffect>
                                  </p:childTnLst>
                                </p:cTn>
                              </p:par>
                              <p:par>
                                <p:cTn id="81" presetID="10" presetClass="entr" presetSubtype="0" fill="hold" nodeType="with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fade">
                                      <p:cBhvr>
                                        <p:cTn id="83" dur="500"/>
                                        <p:tgtEl>
                                          <p:spTgt spid="5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fade">
                                      <p:cBhvr>
                                        <p:cTn id="91" dur="500"/>
                                        <p:tgtEl>
                                          <p:spTgt spid="3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fade">
                                      <p:cBhvr>
                                        <p:cTn id="94" dur="500"/>
                                        <p:tgtEl>
                                          <p:spTgt spid="4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1" grpId="0" animBg="1"/>
      <p:bldP spid="21" grpId="0" animBg="1"/>
      <p:bldP spid="22" grpId="0" animBg="1"/>
      <p:bldP spid="23" grpId="0" animBg="1"/>
      <p:bldP spid="24" grpId="0" animBg="1"/>
      <p:bldP spid="25" grpId="0" animBg="1"/>
      <p:bldP spid="30" grpId="0"/>
      <p:bldP spid="41" grpId="0"/>
      <p:bldP spid="42" grpId="0"/>
      <p:bldP spid="43" grpId="0"/>
      <p:bldP spid="31" grpId="0" animBg="1"/>
      <p:bldP spid="32" grpId="0" animBg="1"/>
      <p:bldP spid="34" grpId="0" animBg="1"/>
      <p:bldP spid="35" grpId="0" animBg="1"/>
      <p:bldP spid="36" grpId="0" animBg="1"/>
      <p:bldP spid="39" grpId="0" animBg="1"/>
      <p:bldP spid="40" grpId="0" animBg="1"/>
      <p:bldP spid="44" grpId="0" animBg="1"/>
      <p:bldP spid="56" grpId="0"/>
      <p:bldP spid="38" grpId="0"/>
      <p:bldP spid="46" grpId="0"/>
      <p:bldP spid="4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3/7/21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84</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 are needed to be adapted</a:t>
            </a:r>
          </a:p>
        </p:txBody>
      </p:sp>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4449275" y="2334085"/>
            <a:ext cx="3244544" cy="2095046"/>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2" name="Group 1">
            <a:extLst>
              <a:ext uri="{FF2B5EF4-FFF2-40B4-BE49-F238E27FC236}">
                <a16:creationId xmlns:a16="http://schemas.microsoft.com/office/drawing/2014/main" id="{A96D8034-D6B5-4310-B171-1F7CDC83147B}"/>
              </a:ext>
            </a:extLst>
          </p:cNvPr>
          <p:cNvGrpSpPr/>
          <p:nvPr/>
        </p:nvGrpSpPr>
        <p:grpSpPr>
          <a:xfrm>
            <a:off x="378619" y="2162545"/>
            <a:ext cx="2655432" cy="2266586"/>
            <a:chOff x="378619" y="2162545"/>
            <a:chExt cx="2655432" cy="2266586"/>
          </a:xfrm>
        </p:grpSpPr>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9027319" y="1950773"/>
            <a:ext cx="2470896" cy="1919983"/>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29415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3/7/21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85</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 are needed to be adapted</a:t>
            </a:r>
          </a:p>
        </p:txBody>
      </p:sp>
      <p:sp>
        <p:nvSpPr>
          <p:cNvPr id="18" name="Rectangle 17">
            <a:extLst>
              <a:ext uri="{FF2B5EF4-FFF2-40B4-BE49-F238E27FC236}">
                <a16:creationId xmlns:a16="http://schemas.microsoft.com/office/drawing/2014/main" id="{6E8E5ABB-8071-4731-9A4E-1D68809596AF}"/>
              </a:ext>
            </a:extLst>
          </p:cNvPr>
          <p:cNvSpPr/>
          <p:nvPr/>
        </p:nvSpPr>
        <p:spPr>
          <a:xfrm>
            <a:off x="738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352737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3383861" y="2568853"/>
            <a:ext cx="2560768" cy="1653523"/>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6721012" y="2182035"/>
            <a:ext cx="2330210" cy="1810665"/>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6790486" y="4648200"/>
            <a:ext cx="1838965" cy="369332"/>
          </a:xfrm>
          <a:prstGeom prst="rect">
            <a:avLst/>
          </a:prstGeom>
        </p:spPr>
        <p:txBody>
          <a:bodyPr wrap="none">
            <a:spAutoFit/>
          </a:bodyPr>
          <a:lstStyle/>
          <a:p>
            <a:r>
              <a:rPr lang="en-US" dirty="0"/>
              <a:t>Runtime attacks</a:t>
            </a:r>
          </a:p>
        </p:txBody>
      </p:sp>
      <p:grpSp>
        <p:nvGrpSpPr>
          <p:cNvPr id="12" name="Group 11">
            <a:extLst>
              <a:ext uri="{FF2B5EF4-FFF2-40B4-BE49-F238E27FC236}">
                <a16:creationId xmlns:a16="http://schemas.microsoft.com/office/drawing/2014/main" id="{49234852-EF0F-4A0E-B3B5-7847977520B5}"/>
              </a:ext>
            </a:extLst>
          </p:cNvPr>
          <p:cNvGrpSpPr/>
          <p:nvPr/>
        </p:nvGrpSpPr>
        <p:grpSpPr>
          <a:xfrm>
            <a:off x="9860115" y="2016803"/>
            <a:ext cx="1704401" cy="2288452"/>
            <a:chOff x="9874095" y="1971123"/>
            <a:chExt cx="1704401" cy="2288452"/>
          </a:xfrm>
        </p:grpSpPr>
        <p:sp>
          <p:nvSpPr>
            <p:cNvPr id="40" name="Rectangle: Rounded Corners 39">
              <a:extLst>
                <a:ext uri="{FF2B5EF4-FFF2-40B4-BE49-F238E27FC236}">
                  <a16:creationId xmlns:a16="http://schemas.microsoft.com/office/drawing/2014/main" id="{B1015EFD-110F-45BB-9363-3AD267A2AB9A}"/>
                </a:ext>
              </a:extLst>
            </p:cNvPr>
            <p:cNvSpPr/>
            <p:nvPr/>
          </p:nvSpPr>
          <p:spPr>
            <a:xfrm>
              <a:off x="9874095" y="2678486"/>
              <a:ext cx="1704401" cy="1581089"/>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9011E612-3783-4277-848D-1C7E87CF7A0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513355" y="2749903"/>
              <a:ext cx="529487" cy="529487"/>
            </a:xfrm>
            <a:prstGeom prst="rect">
              <a:avLst/>
            </a:prstGeom>
          </p:spPr>
        </p:pic>
        <p:pic>
          <p:nvPicPr>
            <p:cNvPr id="49" name="Picture 48">
              <a:extLst>
                <a:ext uri="{FF2B5EF4-FFF2-40B4-BE49-F238E27FC236}">
                  <a16:creationId xmlns:a16="http://schemas.microsoft.com/office/drawing/2014/main" id="{87F6D755-00DE-4975-A0EC-A9029949F87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78340" y="3566488"/>
              <a:ext cx="534108" cy="534108"/>
            </a:xfrm>
            <a:prstGeom prst="rect">
              <a:avLst/>
            </a:prstGeom>
          </p:spPr>
        </p:pic>
        <p:pic>
          <p:nvPicPr>
            <p:cNvPr id="52" name="Picture 51">
              <a:extLst>
                <a:ext uri="{FF2B5EF4-FFF2-40B4-BE49-F238E27FC236}">
                  <a16:creationId xmlns:a16="http://schemas.microsoft.com/office/drawing/2014/main" id="{4F0E8081-EF48-492A-80B4-84C03450FD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1526" y="3517916"/>
              <a:ext cx="534108" cy="534108"/>
            </a:xfrm>
            <a:prstGeom prst="rect">
              <a:avLst/>
            </a:prstGeom>
          </p:spPr>
        </p:pic>
        <p:pic>
          <p:nvPicPr>
            <p:cNvPr id="53" name="Picture 52">
              <a:extLst>
                <a:ext uri="{FF2B5EF4-FFF2-40B4-BE49-F238E27FC236}">
                  <a16:creationId xmlns:a16="http://schemas.microsoft.com/office/drawing/2014/main" id="{298AB925-A5F1-4CAD-B974-18E6D1794CDA}"/>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557173" y="1971123"/>
              <a:ext cx="359338" cy="421824"/>
            </a:xfrm>
            <a:prstGeom prst="rect">
              <a:avLst/>
            </a:prstGeom>
          </p:spPr>
        </p:pic>
        <p:sp>
          <p:nvSpPr>
            <p:cNvPr id="54" name="Rectangle 53">
              <a:extLst>
                <a:ext uri="{FF2B5EF4-FFF2-40B4-BE49-F238E27FC236}">
                  <a16:creationId xmlns:a16="http://schemas.microsoft.com/office/drawing/2014/main" id="{29579BD3-8CC8-4DFA-867D-36AAA9955609}"/>
                </a:ext>
              </a:extLst>
            </p:cNvPr>
            <p:cNvSpPr/>
            <p:nvPr/>
          </p:nvSpPr>
          <p:spPr>
            <a:xfrm>
              <a:off x="11036277" y="2670523"/>
              <a:ext cx="391342" cy="223402"/>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63E5758-22B7-4210-84AC-033A88A93A2F}"/>
                </a:ext>
              </a:extLst>
            </p:cNvPr>
            <p:cNvSpPr/>
            <p:nvPr/>
          </p:nvSpPr>
          <p:spPr>
            <a:xfrm>
              <a:off x="10955276" y="2520616"/>
              <a:ext cx="543739" cy="307777"/>
            </a:xfrm>
            <a:prstGeom prst="rect">
              <a:avLst/>
            </a:prstGeom>
          </p:spPr>
          <p:txBody>
            <a:bodyPr wrap="none">
              <a:spAutoFit/>
            </a:bodyPr>
            <a:lstStyle/>
            <a:p>
              <a:r>
                <a:rPr lang="en-US" sz="1400" dirty="0"/>
                <a:t>TCB</a:t>
              </a:r>
            </a:p>
          </p:txBody>
        </p:sp>
      </p:grpSp>
      <p:sp>
        <p:nvSpPr>
          <p:cNvPr id="56" name="Rectangle 55">
            <a:extLst>
              <a:ext uri="{FF2B5EF4-FFF2-40B4-BE49-F238E27FC236}">
                <a16:creationId xmlns:a16="http://schemas.microsoft.com/office/drawing/2014/main" id="{592BDC17-9B0E-4A80-AC15-6B2711D65C8A}"/>
              </a:ext>
            </a:extLst>
          </p:cNvPr>
          <p:cNvSpPr/>
          <p:nvPr/>
        </p:nvSpPr>
        <p:spPr>
          <a:xfrm>
            <a:off x="9881241" y="4648200"/>
            <a:ext cx="1672253" cy="369332"/>
          </a:xfrm>
          <a:prstGeom prst="rect">
            <a:avLst/>
          </a:prstGeom>
        </p:spPr>
        <p:txBody>
          <a:bodyPr wrap="none">
            <a:spAutoFit/>
          </a:bodyPr>
          <a:lstStyle/>
          <a:p>
            <a:r>
              <a:rPr lang="en-US" dirty="0"/>
              <a:t>Least privilege</a:t>
            </a:r>
          </a:p>
        </p:txBody>
      </p:sp>
      <p:grpSp>
        <p:nvGrpSpPr>
          <p:cNvPr id="57" name="Group 56">
            <a:extLst>
              <a:ext uri="{FF2B5EF4-FFF2-40B4-BE49-F238E27FC236}">
                <a16:creationId xmlns:a16="http://schemas.microsoft.com/office/drawing/2014/main" id="{A9D4C888-4497-45F3-AAD5-2DCFB0238E5C}"/>
              </a:ext>
            </a:extLst>
          </p:cNvPr>
          <p:cNvGrpSpPr/>
          <p:nvPr/>
        </p:nvGrpSpPr>
        <p:grpSpPr>
          <a:xfrm>
            <a:off x="288762" y="2322221"/>
            <a:ext cx="2199794" cy="1877669"/>
            <a:chOff x="378619" y="2162545"/>
            <a:chExt cx="2655432" cy="2266586"/>
          </a:xfrm>
        </p:grpSpPr>
        <p:sp>
          <p:nvSpPr>
            <p:cNvPr id="58" name="Rectangle 57">
              <a:extLst>
                <a:ext uri="{FF2B5EF4-FFF2-40B4-BE49-F238E27FC236}">
                  <a16:creationId xmlns:a16="http://schemas.microsoft.com/office/drawing/2014/main" id="{C048C5E7-2845-49F9-980C-E86FC774C2EB}"/>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43B4305-4E4C-490D-AFBD-B6CECC362C9A}"/>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F9C7C8AE-647D-44A1-8B75-347B0455F1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61" name="Picture 60">
              <a:extLst>
                <a:ext uri="{FF2B5EF4-FFF2-40B4-BE49-F238E27FC236}">
                  <a16:creationId xmlns:a16="http://schemas.microsoft.com/office/drawing/2014/main" id="{326EC8E1-4B7A-4366-9FB2-5826EEBE126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62" name="Picture 61">
              <a:extLst>
                <a:ext uri="{FF2B5EF4-FFF2-40B4-BE49-F238E27FC236}">
                  <a16:creationId xmlns:a16="http://schemas.microsoft.com/office/drawing/2014/main" id="{88C5F56B-EFA1-438C-BCF4-2817820899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63" name="Picture 62">
              <a:extLst>
                <a:ext uri="{FF2B5EF4-FFF2-40B4-BE49-F238E27FC236}">
                  <a16:creationId xmlns:a16="http://schemas.microsoft.com/office/drawing/2014/main" id="{F4B86A2E-BEBC-4BF9-A1D6-31F651988D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64" name="Picture 63">
              <a:extLst>
                <a:ext uri="{FF2B5EF4-FFF2-40B4-BE49-F238E27FC236}">
                  <a16:creationId xmlns:a16="http://schemas.microsoft.com/office/drawing/2014/main" id="{43699962-341C-48B2-9108-D873AF94684E}"/>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65" name="Picture 64">
              <a:extLst>
                <a:ext uri="{FF2B5EF4-FFF2-40B4-BE49-F238E27FC236}">
                  <a16:creationId xmlns:a16="http://schemas.microsoft.com/office/drawing/2014/main" id="{9645777E-9B9C-4EDF-877D-C516266AFD7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66" name="Picture 65">
              <a:extLst>
                <a:ext uri="{FF2B5EF4-FFF2-40B4-BE49-F238E27FC236}">
                  <a16:creationId xmlns:a16="http://schemas.microsoft.com/office/drawing/2014/main" id="{149D377F-EFB6-4B04-9742-5509D24907D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spTree>
    <p:extLst>
      <p:ext uri="{BB962C8B-B14F-4D97-AF65-F5344CB8AC3E}">
        <p14:creationId xmlns:p14="http://schemas.microsoft.com/office/powerpoint/2010/main" val="1800847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EB008F-6781-43D5-B2F8-98730680182D}"/>
              </a:ext>
            </a:extLst>
          </p:cNvPr>
          <p:cNvSpPr>
            <a:spLocks noGrp="1"/>
          </p:cNvSpPr>
          <p:nvPr>
            <p:ph idx="1"/>
          </p:nvPr>
        </p:nvSpPr>
        <p:spPr/>
        <p:txBody>
          <a:bodyPr/>
          <a:lstStyle/>
          <a:p>
            <a:r>
              <a:rPr lang="en-US" dirty="0"/>
              <a:t>Type I : Sensors</a:t>
            </a:r>
          </a:p>
          <a:p>
            <a:endParaRPr lang="en-US" sz="1600" dirty="0"/>
          </a:p>
          <a:p>
            <a:pPr lvl="1"/>
            <a:r>
              <a:rPr lang="en-US" dirty="0"/>
              <a:t>Remote attacker</a:t>
            </a:r>
          </a:p>
          <a:p>
            <a:pPr lvl="1"/>
            <a:endParaRPr lang="en-US" dirty="0"/>
          </a:p>
          <a:p>
            <a:pPr lvl="1"/>
            <a:endParaRPr lang="en-US" dirty="0"/>
          </a:p>
          <a:p>
            <a:pPr lvl="1"/>
            <a:endParaRPr lang="en-US" dirty="0"/>
          </a:p>
          <a:p>
            <a:r>
              <a:rPr lang="en-US" dirty="0"/>
              <a:t>Type II : Compute Devices</a:t>
            </a:r>
          </a:p>
          <a:p>
            <a:pPr lvl="1"/>
            <a:endParaRPr lang="en-US" sz="1600" dirty="0"/>
          </a:p>
          <a:p>
            <a:pPr lvl="1"/>
            <a:r>
              <a:rPr lang="en-US" dirty="0"/>
              <a:t>Local physical attacker</a:t>
            </a:r>
          </a:p>
        </p:txBody>
      </p:sp>
      <p:sp>
        <p:nvSpPr>
          <p:cNvPr id="3" name="Date Placeholder 2">
            <a:extLst>
              <a:ext uri="{FF2B5EF4-FFF2-40B4-BE49-F238E27FC236}">
                <a16:creationId xmlns:a16="http://schemas.microsoft.com/office/drawing/2014/main" id="{A0D615E4-79FF-4394-85C6-DE6E33D2E369}"/>
              </a:ext>
            </a:extLst>
          </p:cNvPr>
          <p:cNvSpPr>
            <a:spLocks noGrp="1"/>
          </p:cNvSpPr>
          <p:nvPr>
            <p:ph type="dt" sz="half" idx="10"/>
          </p:nvPr>
        </p:nvSpPr>
        <p:spPr/>
        <p:txBody>
          <a:bodyPr/>
          <a:lstStyle/>
          <a:p>
            <a:fld id="{2E351574-DE3B-48D4-BB21-472FD18DCB9D}" type="datetime1">
              <a:rPr lang="en-US" smtClean="0"/>
              <a:t>3/7/21</a:t>
            </a:fld>
            <a:endParaRPr lang="en-GB" dirty="0"/>
          </a:p>
        </p:txBody>
      </p:sp>
      <p:sp>
        <p:nvSpPr>
          <p:cNvPr id="4" name="Footer Placeholder 3">
            <a:extLst>
              <a:ext uri="{FF2B5EF4-FFF2-40B4-BE49-F238E27FC236}">
                <a16:creationId xmlns:a16="http://schemas.microsoft.com/office/drawing/2014/main" id="{4AEB036E-07CC-46CE-951B-F319CB85E809}"/>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3B7B5E9F-B8B1-427F-94A6-94863C1B3764}"/>
              </a:ext>
            </a:extLst>
          </p:cNvPr>
          <p:cNvSpPr>
            <a:spLocks noGrp="1"/>
          </p:cNvSpPr>
          <p:nvPr>
            <p:ph type="sldNum" sz="quarter" idx="12"/>
          </p:nvPr>
        </p:nvSpPr>
        <p:spPr/>
        <p:txBody>
          <a:bodyPr/>
          <a:lstStyle/>
          <a:p>
            <a:fld id="{6C6AE60A-B69C-4790-82F7-3882EDF23186}" type="slidenum">
              <a:rPr lang="en-GB" smtClean="0"/>
              <a:t>86</a:t>
            </a:fld>
            <a:endParaRPr lang="en-GB" dirty="0"/>
          </a:p>
        </p:txBody>
      </p:sp>
      <p:sp>
        <p:nvSpPr>
          <p:cNvPr id="6" name="Title 5">
            <a:extLst>
              <a:ext uri="{FF2B5EF4-FFF2-40B4-BE49-F238E27FC236}">
                <a16:creationId xmlns:a16="http://schemas.microsoft.com/office/drawing/2014/main" id="{EA8951C7-AAA8-436D-A45A-E48F0A9282B0}"/>
              </a:ext>
            </a:extLst>
          </p:cNvPr>
          <p:cNvSpPr>
            <a:spLocks noGrp="1"/>
          </p:cNvSpPr>
          <p:nvPr>
            <p:ph type="title"/>
          </p:nvPr>
        </p:nvSpPr>
        <p:spPr/>
        <p:txBody>
          <a:bodyPr/>
          <a:lstStyle/>
          <a:p>
            <a:r>
              <a:rPr lang="en-US" dirty="0"/>
              <a:t>Attacker model</a:t>
            </a:r>
          </a:p>
        </p:txBody>
      </p:sp>
      <p:pic>
        <p:nvPicPr>
          <p:cNvPr id="8" name="Picture 7">
            <a:extLst>
              <a:ext uri="{FF2B5EF4-FFF2-40B4-BE49-F238E27FC236}">
                <a16:creationId xmlns:a16="http://schemas.microsoft.com/office/drawing/2014/main" id="{50103DCC-3DD3-4218-9951-1E0907FAC0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30391" y="1936278"/>
            <a:ext cx="761695" cy="761695"/>
          </a:xfrm>
          <a:prstGeom prst="rect">
            <a:avLst/>
          </a:prstGeom>
        </p:spPr>
      </p:pic>
      <p:pic>
        <p:nvPicPr>
          <p:cNvPr id="10" name="Picture 9">
            <a:extLst>
              <a:ext uri="{FF2B5EF4-FFF2-40B4-BE49-F238E27FC236}">
                <a16:creationId xmlns:a16="http://schemas.microsoft.com/office/drawing/2014/main" id="{FEAA958A-08A7-4063-A87A-46A677B2D7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7536" y="1828766"/>
            <a:ext cx="877269" cy="877269"/>
          </a:xfrm>
          <a:prstGeom prst="rect">
            <a:avLst/>
          </a:prstGeom>
        </p:spPr>
      </p:pic>
      <p:pic>
        <p:nvPicPr>
          <p:cNvPr id="14" name="Picture 13">
            <a:extLst>
              <a:ext uri="{FF2B5EF4-FFF2-40B4-BE49-F238E27FC236}">
                <a16:creationId xmlns:a16="http://schemas.microsoft.com/office/drawing/2014/main" id="{6E93004C-A248-4BA2-992A-CEF31AD5E6F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46419" y="1912034"/>
            <a:ext cx="685495" cy="685495"/>
          </a:xfrm>
          <a:prstGeom prst="rect">
            <a:avLst/>
          </a:prstGeom>
        </p:spPr>
      </p:pic>
      <p:grpSp>
        <p:nvGrpSpPr>
          <p:cNvPr id="17" name="Group 16">
            <a:extLst>
              <a:ext uri="{FF2B5EF4-FFF2-40B4-BE49-F238E27FC236}">
                <a16:creationId xmlns:a16="http://schemas.microsoft.com/office/drawing/2014/main" id="{544A3571-C719-404D-BB2D-E1E70F21ECFF}"/>
              </a:ext>
            </a:extLst>
          </p:cNvPr>
          <p:cNvGrpSpPr/>
          <p:nvPr/>
        </p:nvGrpSpPr>
        <p:grpSpPr>
          <a:xfrm>
            <a:off x="7625409" y="1601181"/>
            <a:ext cx="685801" cy="1031829"/>
            <a:chOff x="7430988" y="1604996"/>
            <a:chExt cx="685801" cy="1031829"/>
          </a:xfrm>
        </p:grpSpPr>
        <p:pic>
          <p:nvPicPr>
            <p:cNvPr id="12" name="Picture 11">
              <a:extLst>
                <a:ext uri="{FF2B5EF4-FFF2-40B4-BE49-F238E27FC236}">
                  <a16:creationId xmlns:a16="http://schemas.microsoft.com/office/drawing/2014/main" id="{1081517A-2B91-4F9D-9880-12491A159E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59589" y="2179625"/>
              <a:ext cx="457200" cy="457200"/>
            </a:xfrm>
            <a:prstGeom prst="rect">
              <a:avLst/>
            </a:prstGeom>
          </p:spPr>
        </p:pic>
        <p:pic>
          <p:nvPicPr>
            <p:cNvPr id="16" name="Picture 15">
              <a:extLst>
                <a:ext uri="{FF2B5EF4-FFF2-40B4-BE49-F238E27FC236}">
                  <a16:creationId xmlns:a16="http://schemas.microsoft.com/office/drawing/2014/main" id="{0A6E812C-9A6D-48B3-8C4A-70E45CB39EB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9135931">
              <a:off x="7430988" y="1604996"/>
              <a:ext cx="457200" cy="457200"/>
            </a:xfrm>
            <a:prstGeom prst="rect">
              <a:avLst/>
            </a:prstGeom>
          </p:spPr>
        </p:pic>
      </p:grpSp>
      <p:pic>
        <p:nvPicPr>
          <p:cNvPr id="18" name="Picture 17">
            <a:extLst>
              <a:ext uri="{FF2B5EF4-FFF2-40B4-BE49-F238E27FC236}">
                <a16:creationId xmlns:a16="http://schemas.microsoft.com/office/drawing/2014/main" id="{FBADF9B3-022C-42A9-B942-7A013633F78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5400000">
            <a:off x="5848058" y="4214985"/>
            <a:ext cx="877268" cy="877268"/>
          </a:xfrm>
          <a:prstGeom prst="rect">
            <a:avLst/>
          </a:prstGeom>
        </p:spPr>
      </p:pic>
      <p:pic>
        <p:nvPicPr>
          <p:cNvPr id="19" name="Picture 18">
            <a:extLst>
              <a:ext uri="{FF2B5EF4-FFF2-40B4-BE49-F238E27FC236}">
                <a16:creationId xmlns:a16="http://schemas.microsoft.com/office/drawing/2014/main" id="{CF46C334-9D67-4CDE-AD8D-DE8E8EEC7DB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65305" y="4261952"/>
            <a:ext cx="767247" cy="767247"/>
          </a:xfrm>
          <a:prstGeom prst="rect">
            <a:avLst/>
          </a:prstGeom>
        </p:spPr>
      </p:pic>
      <p:pic>
        <p:nvPicPr>
          <p:cNvPr id="21" name="Picture 20">
            <a:extLst>
              <a:ext uri="{FF2B5EF4-FFF2-40B4-BE49-F238E27FC236}">
                <a16:creationId xmlns:a16="http://schemas.microsoft.com/office/drawing/2014/main" id="{652E364D-C943-4F60-B5B3-F4E017C5422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50790" y="4401497"/>
            <a:ext cx="619986" cy="619986"/>
          </a:xfrm>
          <a:prstGeom prst="rect">
            <a:avLst/>
          </a:prstGeom>
        </p:spPr>
      </p:pic>
    </p:spTree>
    <p:extLst>
      <p:ext uri="{BB962C8B-B14F-4D97-AF65-F5344CB8AC3E}">
        <p14:creationId xmlns:p14="http://schemas.microsoft.com/office/powerpoint/2010/main" val="2630971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500"/>
                                        <p:tgtEl>
                                          <p:spTgt spid="2">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
                                            <p:txEl>
                                              <p:pRg st="8" end="8"/>
                                            </p:txEl>
                                          </p:spTgt>
                                        </p:tgtEl>
                                        <p:attrNameLst>
                                          <p:attrName>style.visibility</p:attrName>
                                        </p:attrNameLst>
                                      </p:cBhvr>
                                      <p:to>
                                        <p:strVal val="visible"/>
                                      </p:to>
                                    </p:set>
                                    <p:animEffect transition="in" filter="fade">
                                      <p:cBhvr>
                                        <p:cTn id="32" dur="500"/>
                                        <p:tgtEl>
                                          <p:spTgt spid="2">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0"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B67041-F338-41F0-991E-777B65F01DE2}"/>
              </a:ext>
            </a:extLst>
          </p:cNvPr>
          <p:cNvSpPr>
            <a:spLocks noGrp="1"/>
          </p:cNvSpPr>
          <p:nvPr>
            <p:ph idx="1"/>
          </p:nvPr>
        </p:nvSpPr>
        <p:spPr/>
        <p:txBody>
          <a:bodyPr/>
          <a:lstStyle/>
          <a:p>
            <a:r>
              <a:rPr lang="en-US" dirty="0"/>
              <a:t>Platform-wide enclave</a:t>
            </a:r>
          </a:p>
          <a:p>
            <a:endParaRPr lang="en-US" dirty="0"/>
          </a:p>
          <a:p>
            <a:r>
              <a:rPr lang="en-US" dirty="0"/>
              <a:t>Three types of enclave</a:t>
            </a:r>
          </a:p>
          <a:p>
            <a:pPr lvl="1"/>
            <a:r>
              <a:rPr lang="en-US" dirty="0"/>
              <a:t>Application enclave</a:t>
            </a:r>
          </a:p>
          <a:p>
            <a:pPr lvl="1"/>
            <a:r>
              <a:rPr lang="en-US" dirty="0"/>
              <a:t>Controller enclave</a:t>
            </a:r>
          </a:p>
          <a:p>
            <a:pPr lvl="2"/>
            <a:r>
              <a:rPr lang="en-US" dirty="0"/>
              <a:t>Multi app isolation</a:t>
            </a:r>
          </a:p>
          <a:p>
            <a:pPr lvl="2"/>
            <a:r>
              <a:rPr lang="en-US" dirty="0"/>
              <a:t>Policy enforcement</a:t>
            </a:r>
          </a:p>
          <a:p>
            <a:pPr lvl="1"/>
            <a:r>
              <a:rPr lang="en-US" dirty="0"/>
              <a:t>Firmware enclave</a:t>
            </a:r>
          </a:p>
          <a:p>
            <a:pPr lvl="1"/>
            <a:endParaRPr lang="en-US" dirty="0"/>
          </a:p>
          <a:p>
            <a:r>
              <a:rPr lang="en-US" dirty="0"/>
              <a:t>Communication over shared memory</a:t>
            </a:r>
          </a:p>
          <a:p>
            <a:pPr lvl="1"/>
            <a:r>
              <a:rPr lang="en-US" dirty="0"/>
              <a:t>Enclave: EPC + shared buffer </a:t>
            </a:r>
          </a:p>
          <a:p>
            <a:endParaRPr lang="en-US" dirty="0"/>
          </a:p>
        </p:txBody>
      </p:sp>
      <p:sp>
        <p:nvSpPr>
          <p:cNvPr id="3" name="Date Placeholder 2">
            <a:extLst>
              <a:ext uri="{FF2B5EF4-FFF2-40B4-BE49-F238E27FC236}">
                <a16:creationId xmlns:a16="http://schemas.microsoft.com/office/drawing/2014/main" id="{EC324860-AACD-4757-A3F0-CA1BD2550F85}"/>
              </a:ext>
            </a:extLst>
          </p:cNvPr>
          <p:cNvSpPr>
            <a:spLocks noGrp="1"/>
          </p:cNvSpPr>
          <p:nvPr>
            <p:ph type="dt" sz="half" idx="10"/>
          </p:nvPr>
        </p:nvSpPr>
        <p:spPr/>
        <p:txBody>
          <a:bodyPr/>
          <a:lstStyle/>
          <a:p>
            <a:fld id="{2E351574-DE3B-48D4-BB21-472FD18DCB9D}" type="datetime1">
              <a:rPr lang="en-US" smtClean="0"/>
              <a:t>3/7/21</a:t>
            </a:fld>
            <a:endParaRPr lang="en-GB" dirty="0"/>
          </a:p>
        </p:txBody>
      </p:sp>
      <p:sp>
        <p:nvSpPr>
          <p:cNvPr id="4" name="Footer Placeholder 3">
            <a:extLst>
              <a:ext uri="{FF2B5EF4-FFF2-40B4-BE49-F238E27FC236}">
                <a16:creationId xmlns:a16="http://schemas.microsoft.com/office/drawing/2014/main" id="{975D5E04-4688-434E-83D3-5769F0BB1BD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A83D5D7D-50E1-4691-8895-DF243F3E34F9}"/>
              </a:ext>
            </a:extLst>
          </p:cNvPr>
          <p:cNvSpPr>
            <a:spLocks noGrp="1"/>
          </p:cNvSpPr>
          <p:nvPr>
            <p:ph type="sldNum" sz="quarter" idx="12"/>
          </p:nvPr>
        </p:nvSpPr>
        <p:spPr/>
        <p:txBody>
          <a:bodyPr/>
          <a:lstStyle/>
          <a:p>
            <a:fld id="{6C6AE60A-B69C-4790-82F7-3882EDF23186}" type="slidenum">
              <a:rPr lang="en-GB" smtClean="0"/>
              <a:t>87</a:t>
            </a:fld>
            <a:endParaRPr lang="en-GB" dirty="0"/>
          </a:p>
        </p:txBody>
      </p:sp>
      <p:sp>
        <p:nvSpPr>
          <p:cNvPr id="6" name="Title 5">
            <a:extLst>
              <a:ext uri="{FF2B5EF4-FFF2-40B4-BE49-F238E27FC236}">
                <a16:creationId xmlns:a16="http://schemas.microsoft.com/office/drawing/2014/main" id="{E3715245-3563-40EC-9A73-10A66CE7A676}"/>
              </a:ext>
            </a:extLst>
          </p:cNvPr>
          <p:cNvSpPr>
            <a:spLocks noGrp="1"/>
          </p:cNvSpPr>
          <p:nvPr>
            <p:ph type="title"/>
          </p:nvPr>
        </p:nvSpPr>
        <p:spPr>
          <a:xfrm>
            <a:off x="323850" y="620714"/>
            <a:ext cx="11537950" cy="972000"/>
          </a:xfrm>
        </p:spPr>
        <p:txBody>
          <a:bodyPr/>
          <a:lstStyle/>
          <a:p>
            <a:r>
              <a:rPr lang="en-US" dirty="0"/>
              <a:t>PIE</a:t>
            </a:r>
          </a:p>
        </p:txBody>
      </p:sp>
      <p:grpSp>
        <p:nvGrpSpPr>
          <p:cNvPr id="35" name="Group 34">
            <a:extLst>
              <a:ext uri="{FF2B5EF4-FFF2-40B4-BE49-F238E27FC236}">
                <a16:creationId xmlns:a16="http://schemas.microsoft.com/office/drawing/2014/main" id="{35FD6EF6-2A63-459A-AFCF-BC5DD696E52A}"/>
              </a:ext>
            </a:extLst>
          </p:cNvPr>
          <p:cNvGrpSpPr/>
          <p:nvPr/>
        </p:nvGrpSpPr>
        <p:grpSpPr>
          <a:xfrm>
            <a:off x="8190723" y="3524263"/>
            <a:ext cx="3161043" cy="2584352"/>
            <a:chOff x="7559973" y="1219200"/>
            <a:chExt cx="3935677" cy="3217664"/>
          </a:xfrm>
        </p:grpSpPr>
        <p:grpSp>
          <p:nvGrpSpPr>
            <p:cNvPr id="7" name="Group 6">
              <a:extLst>
                <a:ext uri="{FF2B5EF4-FFF2-40B4-BE49-F238E27FC236}">
                  <a16:creationId xmlns:a16="http://schemas.microsoft.com/office/drawing/2014/main" id="{8BDCD105-81FD-460E-BEFB-9063E4AE40AE}"/>
                </a:ext>
              </a:extLst>
            </p:cNvPr>
            <p:cNvGrpSpPr/>
            <p:nvPr/>
          </p:nvGrpSpPr>
          <p:grpSpPr>
            <a:xfrm>
              <a:off x="7559973" y="1967217"/>
              <a:ext cx="3794981" cy="2469647"/>
              <a:chOff x="3842507" y="2625217"/>
              <a:chExt cx="2354988" cy="1508625"/>
            </a:xfrm>
          </p:grpSpPr>
          <p:pic>
            <p:nvPicPr>
              <p:cNvPr id="8" name="Picture 7">
                <a:extLst>
                  <a:ext uri="{FF2B5EF4-FFF2-40B4-BE49-F238E27FC236}">
                    <a16:creationId xmlns:a16="http://schemas.microsoft.com/office/drawing/2014/main" id="{B61B57A8-2742-4860-85A4-349925A2F91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342" b="17299"/>
              <a:stretch/>
            </p:blipFill>
            <p:spPr>
              <a:xfrm>
                <a:off x="3970003" y="2625217"/>
                <a:ext cx="605815" cy="402021"/>
              </a:xfrm>
              <a:prstGeom prst="rect">
                <a:avLst/>
              </a:prstGeom>
            </p:spPr>
          </p:pic>
          <p:pic>
            <p:nvPicPr>
              <p:cNvPr id="9" name="Picture 8">
                <a:extLst>
                  <a:ext uri="{FF2B5EF4-FFF2-40B4-BE49-F238E27FC236}">
                    <a16:creationId xmlns:a16="http://schemas.microsoft.com/office/drawing/2014/main" id="{3A63CF3E-1494-4103-A0A8-5A5DC28E99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8270" y="2625217"/>
                <a:ext cx="402021" cy="402021"/>
              </a:xfrm>
              <a:prstGeom prst="rect">
                <a:avLst/>
              </a:prstGeom>
            </p:spPr>
          </p:pic>
          <p:pic>
            <p:nvPicPr>
              <p:cNvPr id="10" name="Picture 9">
                <a:extLst>
                  <a:ext uri="{FF2B5EF4-FFF2-40B4-BE49-F238E27FC236}">
                    <a16:creationId xmlns:a16="http://schemas.microsoft.com/office/drawing/2014/main" id="{308D9D72-BBC0-4B74-B3A3-8705AD9462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5344" y="2625217"/>
                <a:ext cx="402021" cy="402021"/>
              </a:xfrm>
              <a:prstGeom prst="rect">
                <a:avLst/>
              </a:prstGeom>
            </p:spPr>
          </p:pic>
          <p:sp>
            <p:nvSpPr>
              <p:cNvPr id="11" name="Rectangle 10">
                <a:extLst>
                  <a:ext uri="{FF2B5EF4-FFF2-40B4-BE49-F238E27FC236}">
                    <a16:creationId xmlns:a16="http://schemas.microsoft.com/office/drawing/2014/main" id="{BB3CCFAB-A7D1-41FD-A3A7-A02F9FF3FC6A}"/>
                  </a:ext>
                </a:extLst>
              </p:cNvPr>
              <p:cNvSpPr/>
              <p:nvPr/>
            </p:nvSpPr>
            <p:spPr>
              <a:xfrm>
                <a:off x="3842507" y="3945831"/>
                <a:ext cx="361293" cy="188011"/>
              </a:xfrm>
              <a:prstGeom prst="rect">
                <a:avLst/>
              </a:prstGeom>
            </p:spPr>
            <p:txBody>
              <a:bodyPr wrap="none">
                <a:spAutoFit/>
              </a:bodyPr>
              <a:lstStyle/>
              <a:p>
                <a:r>
                  <a:rPr lang="en-US" sz="1400" dirty="0">
                    <a:latin typeface="Consolas" panose="020B0609020204030204" pitchFamily="49" charset="0"/>
                  </a:rPr>
                  <a:t>0x00</a:t>
                </a:r>
              </a:p>
            </p:txBody>
          </p:sp>
          <p:sp>
            <p:nvSpPr>
              <p:cNvPr id="12" name="Rectangle 11">
                <a:extLst>
                  <a:ext uri="{FF2B5EF4-FFF2-40B4-BE49-F238E27FC236}">
                    <a16:creationId xmlns:a16="http://schemas.microsoft.com/office/drawing/2014/main" id="{E760ECC6-B8B0-4417-A689-80D796D9C507}"/>
                  </a:ext>
                </a:extLst>
              </p:cNvPr>
              <p:cNvSpPr/>
              <p:nvPr/>
            </p:nvSpPr>
            <p:spPr>
              <a:xfrm>
                <a:off x="5774528" y="3945831"/>
                <a:ext cx="422967" cy="188011"/>
              </a:xfrm>
              <a:prstGeom prst="rect">
                <a:avLst/>
              </a:prstGeom>
            </p:spPr>
            <p:txBody>
              <a:bodyPr wrap="none">
                <a:spAutoFit/>
              </a:bodyPr>
              <a:lstStyle/>
              <a:p>
                <a:r>
                  <a:rPr lang="en-US" sz="1400" dirty="0">
                    <a:latin typeface="Consolas" panose="020B0609020204030204" pitchFamily="49" charset="0"/>
                  </a:rPr>
                  <a:t>0x0FF</a:t>
                </a:r>
              </a:p>
            </p:txBody>
          </p:sp>
          <p:sp>
            <p:nvSpPr>
              <p:cNvPr id="13" name="Isosceles Triangle 12">
                <a:extLst>
                  <a:ext uri="{FF2B5EF4-FFF2-40B4-BE49-F238E27FC236}">
                    <a16:creationId xmlns:a16="http://schemas.microsoft.com/office/drawing/2014/main" id="{CAA68FCF-2049-4FDC-972D-D58C3FA41474}"/>
                  </a:ext>
                </a:extLst>
              </p:cNvPr>
              <p:cNvSpPr/>
              <p:nvPr/>
            </p:nvSpPr>
            <p:spPr>
              <a:xfrm rot="16200000">
                <a:off x="4101121" y="3555036"/>
                <a:ext cx="415288" cy="315997"/>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4EE7DBAB-8D0C-4A9F-8010-21B7A3C1A63C}"/>
                  </a:ext>
                </a:extLst>
              </p:cNvPr>
              <p:cNvSpPr/>
              <p:nvPr/>
            </p:nvSpPr>
            <p:spPr>
              <a:xfrm rot="5400000">
                <a:off x="4101119" y="3554849"/>
                <a:ext cx="415289" cy="315997"/>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55A96A3A-4337-4F82-A377-5B07126D247F}"/>
                  </a:ext>
                </a:extLst>
              </p:cNvPr>
              <p:cNvSpPr/>
              <p:nvPr/>
            </p:nvSpPr>
            <p:spPr>
              <a:xfrm rot="16200000">
                <a:off x="4791039" y="2684358"/>
                <a:ext cx="415289" cy="2057361"/>
              </a:xfrm>
              <a:prstGeom prst="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6" name="Isosceles Triangle 15">
                <a:extLst>
                  <a:ext uri="{FF2B5EF4-FFF2-40B4-BE49-F238E27FC236}">
                    <a16:creationId xmlns:a16="http://schemas.microsoft.com/office/drawing/2014/main" id="{D4E50ED0-4804-4F7B-94FD-5BBED40C1ECC}"/>
                  </a:ext>
                </a:extLst>
              </p:cNvPr>
              <p:cNvSpPr/>
              <p:nvPr/>
            </p:nvSpPr>
            <p:spPr>
              <a:xfrm rot="16200000">
                <a:off x="5178524" y="3627392"/>
                <a:ext cx="415288" cy="171302"/>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F00DE0E6-377A-4314-9E13-F0244219624C}"/>
                  </a:ext>
                </a:extLst>
              </p:cNvPr>
              <p:cNvSpPr/>
              <p:nvPr/>
            </p:nvSpPr>
            <p:spPr>
              <a:xfrm rot="5400000">
                <a:off x="5178636" y="3627317"/>
                <a:ext cx="415288" cy="171078"/>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1EA65AB8-1062-4C00-80E5-CB0AEF40C999}"/>
                  </a:ext>
                </a:extLst>
              </p:cNvPr>
              <p:cNvSpPr/>
              <p:nvPr/>
            </p:nvSpPr>
            <p:spPr>
              <a:xfrm rot="16200000">
                <a:off x="4778193" y="3599111"/>
                <a:ext cx="415290" cy="227469"/>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A62FA9F8-B49B-4772-B9B9-DB468F28CB27}"/>
                  </a:ext>
                </a:extLst>
              </p:cNvPr>
              <p:cNvSpPr/>
              <p:nvPr/>
            </p:nvSpPr>
            <p:spPr>
              <a:xfrm rot="16200000">
                <a:off x="5618708" y="3599111"/>
                <a:ext cx="415290" cy="227469"/>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D06EBCA8-4CD1-4452-9D81-FFE2052A963F}"/>
                  </a:ext>
                </a:extLst>
              </p:cNvPr>
              <p:cNvCxnSpPr>
                <a:stCxn id="8" idx="2"/>
                <a:endCxn id="14" idx="2"/>
              </p:cNvCxnSpPr>
              <p:nvPr/>
            </p:nvCxnSpPr>
            <p:spPr>
              <a:xfrm flipH="1">
                <a:off x="4150765" y="3027238"/>
                <a:ext cx="122146" cy="477965"/>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E0C1F89E-FEB5-4F84-B9B6-5A460497ADFB}"/>
                  </a:ext>
                </a:extLst>
              </p:cNvPr>
              <p:cNvCxnSpPr>
                <a:stCxn id="8" idx="2"/>
                <a:endCxn id="13" idx="3"/>
              </p:cNvCxnSpPr>
              <p:nvPr/>
            </p:nvCxnSpPr>
            <p:spPr>
              <a:xfrm>
                <a:off x="4272911" y="3027238"/>
                <a:ext cx="193853" cy="478153"/>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48F6FCF-39FE-4C55-8645-EB9E1F1C6E0A}"/>
                  </a:ext>
                </a:extLst>
              </p:cNvPr>
              <p:cNvCxnSpPr>
                <a:stCxn id="9" idx="2"/>
                <a:endCxn id="14" idx="2"/>
              </p:cNvCxnSpPr>
              <p:nvPr/>
            </p:nvCxnSpPr>
            <p:spPr>
              <a:xfrm flipH="1">
                <a:off x="4150765" y="3027238"/>
                <a:ext cx="878516" cy="477965"/>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52297A50-A8CC-467E-AAAD-EF05197AC389}"/>
                  </a:ext>
                </a:extLst>
              </p:cNvPr>
              <p:cNvCxnSpPr>
                <a:stCxn id="9" idx="2"/>
                <a:endCxn id="13" idx="3"/>
              </p:cNvCxnSpPr>
              <p:nvPr/>
            </p:nvCxnSpPr>
            <p:spPr>
              <a:xfrm flipH="1">
                <a:off x="4466764" y="3027238"/>
                <a:ext cx="562517" cy="478153"/>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4CAC577C-D060-4E44-8CC1-DE6E74109A11}"/>
                  </a:ext>
                </a:extLst>
              </p:cNvPr>
              <p:cNvCxnSpPr>
                <a:stCxn id="9" idx="2"/>
              </p:cNvCxnSpPr>
              <p:nvPr/>
            </p:nvCxnSpPr>
            <p:spPr>
              <a:xfrm flipH="1">
                <a:off x="4872103" y="3027238"/>
                <a:ext cx="157178" cy="477770"/>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2909588E-F61A-465B-8372-EF26D177A700}"/>
                  </a:ext>
                </a:extLst>
              </p:cNvPr>
              <p:cNvCxnSpPr>
                <a:stCxn id="9" idx="2"/>
              </p:cNvCxnSpPr>
              <p:nvPr/>
            </p:nvCxnSpPr>
            <p:spPr>
              <a:xfrm>
                <a:off x="5029281" y="3027238"/>
                <a:ext cx="70292" cy="477770"/>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6711D267-60C0-4E29-98ED-2CB1D3C183DF}"/>
                  </a:ext>
                </a:extLst>
              </p:cNvPr>
              <p:cNvCxnSpPr>
                <a:stCxn id="10" idx="2"/>
              </p:cNvCxnSpPr>
              <p:nvPr/>
            </p:nvCxnSpPr>
            <p:spPr>
              <a:xfrm flipH="1">
                <a:off x="5712618" y="3027238"/>
                <a:ext cx="113737" cy="477770"/>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EC8E0278-1CEC-4BFD-BC3D-BDEA4056AE78}"/>
                  </a:ext>
                </a:extLst>
              </p:cNvPr>
              <p:cNvCxnSpPr>
                <a:stCxn id="10" idx="2"/>
              </p:cNvCxnSpPr>
              <p:nvPr/>
            </p:nvCxnSpPr>
            <p:spPr>
              <a:xfrm>
                <a:off x="5826355" y="3027238"/>
                <a:ext cx="113733" cy="47777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D792E4E1-A0B9-48E7-AB97-94885B36B55A}"/>
                  </a:ext>
                </a:extLst>
              </p:cNvPr>
              <p:cNvCxnSpPr>
                <a:stCxn id="9" idx="2"/>
                <a:endCxn id="17" idx="2"/>
              </p:cNvCxnSpPr>
              <p:nvPr/>
            </p:nvCxnSpPr>
            <p:spPr>
              <a:xfrm>
                <a:off x="5029281" y="3027238"/>
                <a:ext cx="271460" cy="477974"/>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7C5F4D89-0E84-4940-9C4C-49322F79E0B1}"/>
                  </a:ext>
                </a:extLst>
              </p:cNvPr>
              <p:cNvCxnSpPr>
                <a:stCxn id="9" idx="2"/>
                <a:endCxn id="16" idx="3"/>
              </p:cNvCxnSpPr>
              <p:nvPr/>
            </p:nvCxnSpPr>
            <p:spPr>
              <a:xfrm>
                <a:off x="5029281" y="3027238"/>
                <a:ext cx="442538" cy="478161"/>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09FB4B75-6CEC-419C-9F0C-6181DB2CFED1}"/>
                  </a:ext>
                </a:extLst>
              </p:cNvPr>
              <p:cNvCxnSpPr>
                <a:stCxn id="10" idx="2"/>
                <a:endCxn id="16" idx="0"/>
              </p:cNvCxnSpPr>
              <p:nvPr/>
            </p:nvCxnSpPr>
            <p:spPr>
              <a:xfrm flipH="1">
                <a:off x="5300517" y="3027238"/>
                <a:ext cx="525838" cy="478161"/>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AA8FAA9D-C819-4C9C-A118-BFE41521402F}"/>
                  </a:ext>
                </a:extLst>
              </p:cNvPr>
              <p:cNvCxnSpPr>
                <a:stCxn id="10" idx="2"/>
                <a:endCxn id="16" idx="3"/>
              </p:cNvCxnSpPr>
              <p:nvPr/>
            </p:nvCxnSpPr>
            <p:spPr>
              <a:xfrm flipH="1">
                <a:off x="5471819" y="3027238"/>
                <a:ext cx="354536" cy="478161"/>
              </a:xfrm>
              <a:prstGeom prst="line">
                <a:avLst/>
              </a:prstGeom>
            </p:spPr>
            <p:style>
              <a:lnRef idx="1">
                <a:schemeClr val="dk1"/>
              </a:lnRef>
              <a:fillRef idx="0">
                <a:schemeClr val="dk1"/>
              </a:fillRef>
              <a:effectRef idx="0">
                <a:schemeClr val="dk1"/>
              </a:effectRef>
              <a:fontRef idx="minor">
                <a:schemeClr val="tx1"/>
              </a:fontRef>
            </p:style>
          </p:cxnSp>
        </p:grpSp>
        <p:sp>
          <p:nvSpPr>
            <p:cNvPr id="32" name="Rectangle 31">
              <a:extLst>
                <a:ext uri="{FF2B5EF4-FFF2-40B4-BE49-F238E27FC236}">
                  <a16:creationId xmlns:a16="http://schemas.microsoft.com/office/drawing/2014/main" id="{819E7BB3-CF6B-4E43-B939-CF8D5802D486}"/>
                </a:ext>
              </a:extLst>
            </p:cNvPr>
            <p:cNvSpPr/>
            <p:nvPr/>
          </p:nvSpPr>
          <p:spPr>
            <a:xfrm>
              <a:off x="7584889" y="1219200"/>
              <a:ext cx="1337325" cy="651438"/>
            </a:xfrm>
            <a:prstGeom prst="rect">
              <a:avLst/>
            </a:prstGeom>
          </p:spPr>
          <p:txBody>
            <a:bodyPr wrap="square">
              <a:spAutoFit/>
            </a:bodyPr>
            <a:lstStyle/>
            <a:p>
              <a:pPr algn="ctr"/>
              <a:r>
                <a:rPr lang="en-US" sz="1400" dirty="0"/>
                <a:t>Firmware enclave</a:t>
              </a:r>
            </a:p>
          </p:txBody>
        </p:sp>
        <p:sp>
          <p:nvSpPr>
            <p:cNvPr id="33" name="Rectangle 32">
              <a:extLst>
                <a:ext uri="{FF2B5EF4-FFF2-40B4-BE49-F238E27FC236}">
                  <a16:creationId xmlns:a16="http://schemas.microsoft.com/office/drawing/2014/main" id="{A0230585-3E17-4AF8-BD91-2380BD344480}"/>
                </a:ext>
              </a:extLst>
            </p:cNvPr>
            <p:cNvSpPr/>
            <p:nvPr/>
          </p:nvSpPr>
          <p:spPr>
            <a:xfrm>
              <a:off x="8803753" y="1219200"/>
              <a:ext cx="1337325" cy="651438"/>
            </a:xfrm>
            <a:prstGeom prst="rect">
              <a:avLst/>
            </a:prstGeom>
          </p:spPr>
          <p:txBody>
            <a:bodyPr wrap="square">
              <a:spAutoFit/>
            </a:bodyPr>
            <a:lstStyle/>
            <a:p>
              <a:pPr algn="ctr"/>
              <a:r>
                <a:rPr lang="en-US" sz="1400" dirty="0"/>
                <a:t>Controller enclave</a:t>
              </a:r>
            </a:p>
          </p:txBody>
        </p:sp>
        <p:sp>
          <p:nvSpPr>
            <p:cNvPr id="34" name="Rectangle 33">
              <a:extLst>
                <a:ext uri="{FF2B5EF4-FFF2-40B4-BE49-F238E27FC236}">
                  <a16:creationId xmlns:a16="http://schemas.microsoft.com/office/drawing/2014/main" id="{8EA78E75-D922-4714-BAAB-6EAB08FAAA54}"/>
                </a:ext>
              </a:extLst>
            </p:cNvPr>
            <p:cNvSpPr/>
            <p:nvPr/>
          </p:nvSpPr>
          <p:spPr>
            <a:xfrm>
              <a:off x="10158325" y="1219200"/>
              <a:ext cx="1337325" cy="651438"/>
            </a:xfrm>
            <a:prstGeom prst="rect">
              <a:avLst/>
            </a:prstGeom>
          </p:spPr>
          <p:txBody>
            <a:bodyPr wrap="square">
              <a:spAutoFit/>
            </a:bodyPr>
            <a:lstStyle/>
            <a:p>
              <a:pPr algn="ctr"/>
              <a:r>
                <a:rPr lang="en-US" sz="1400" dirty="0"/>
                <a:t>Application enclave</a:t>
              </a:r>
            </a:p>
          </p:txBody>
        </p:sp>
      </p:grpSp>
      <p:pic>
        <p:nvPicPr>
          <p:cNvPr id="38" name="Picture 37">
            <a:extLst>
              <a:ext uri="{FF2B5EF4-FFF2-40B4-BE49-F238E27FC236}">
                <a16:creationId xmlns:a16="http://schemas.microsoft.com/office/drawing/2014/main" id="{07114A31-F32A-4715-9CB7-3C1E2EE748B9}"/>
              </a:ext>
            </a:extLst>
          </p:cNvPr>
          <p:cNvPicPr>
            <a:picLocks noChangeAspect="1"/>
          </p:cNvPicPr>
          <p:nvPr/>
        </p:nvPicPr>
        <p:blipFill>
          <a:blip r:embed="rId5"/>
          <a:stretch>
            <a:fillRect/>
          </a:stretch>
        </p:blipFill>
        <p:spPr>
          <a:xfrm>
            <a:off x="8190723" y="880345"/>
            <a:ext cx="3031788" cy="2203153"/>
          </a:xfrm>
          <a:prstGeom prst="rect">
            <a:avLst/>
          </a:prstGeom>
        </p:spPr>
      </p:pic>
    </p:spTree>
    <p:extLst>
      <p:ext uri="{BB962C8B-B14F-4D97-AF65-F5344CB8AC3E}">
        <p14:creationId xmlns:p14="http://schemas.microsoft.com/office/powerpoint/2010/main" val="510234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fade">
                                      <p:cBhvr>
                                        <p:cTn id="25" dur="500"/>
                                        <p:tgtEl>
                                          <p:spTgt spid="2">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fade">
                                      <p:cBhvr>
                                        <p:cTn id="28" dur="500"/>
                                        <p:tgtEl>
                                          <p:spTgt spid="2">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Effect transition="in" filter="fade">
                                      <p:cBhvr>
                                        <p:cTn id="31" dur="500"/>
                                        <p:tgtEl>
                                          <p:spTgt spid="2">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38"/>
                                        </p:tgtEl>
                                      </p:cBhvr>
                                    </p:animEffect>
                                    <p:set>
                                      <p:cBhvr>
                                        <p:cTn id="36" dur="1" fill="hold">
                                          <p:stCondLst>
                                            <p:cond delay="499"/>
                                          </p:stCondLst>
                                        </p:cTn>
                                        <p:tgtEl>
                                          <p:spTgt spid="38"/>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2">
                                            <p:txEl>
                                              <p:pRg st="9" end="9"/>
                                            </p:txEl>
                                          </p:spTgt>
                                        </p:tgtEl>
                                        <p:attrNameLst>
                                          <p:attrName>style.visibility</p:attrName>
                                        </p:attrNameLst>
                                      </p:cBhvr>
                                      <p:to>
                                        <p:strVal val="visible"/>
                                      </p:to>
                                    </p:set>
                                    <p:animEffect transition="in" filter="fade">
                                      <p:cBhvr>
                                        <p:cTn id="40" dur="500"/>
                                        <p:tgtEl>
                                          <p:spTgt spid="2">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animEffect transition="in" filter="fade">
                                      <p:cBhvr>
                                        <p:cTn id="43" dur="500"/>
                                        <p:tgtEl>
                                          <p:spTgt spid="2">
                                            <p:txEl>
                                              <p:pRg st="10" end="1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3/7/21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88</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34" name="Rectangle 33">
            <a:extLst>
              <a:ext uri="{FF2B5EF4-FFF2-40B4-BE49-F238E27FC236}">
                <a16:creationId xmlns:a16="http://schemas.microsoft.com/office/drawing/2014/main" id="{1CF49A4A-849E-4B9F-BE60-1840AC4575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5" name="Rectangle 34">
            <a:extLst>
              <a:ext uri="{FF2B5EF4-FFF2-40B4-BE49-F238E27FC236}">
                <a16:creationId xmlns:a16="http://schemas.microsoft.com/office/drawing/2014/main" id="{CDEB59D2-DEAB-4CFD-8828-3CC127CC1B56}"/>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6" name="Rectangle 35">
            <a:extLst>
              <a:ext uri="{FF2B5EF4-FFF2-40B4-BE49-F238E27FC236}">
                <a16:creationId xmlns:a16="http://schemas.microsoft.com/office/drawing/2014/main" id="{910E8DA7-20F8-4C8F-BC48-57DB3436F6CD}"/>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7" name="Rectangle 36">
            <a:extLst>
              <a:ext uri="{FF2B5EF4-FFF2-40B4-BE49-F238E27FC236}">
                <a16:creationId xmlns:a16="http://schemas.microsoft.com/office/drawing/2014/main" id="{884ED4D4-1F3D-4B14-832B-5F14C45E71D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8" name="Rectangle 37">
            <a:extLst>
              <a:ext uri="{FF2B5EF4-FFF2-40B4-BE49-F238E27FC236}">
                <a16:creationId xmlns:a16="http://schemas.microsoft.com/office/drawing/2014/main" id="{D0D2032B-E866-4397-99B3-17367A058C6F}"/>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9" name="Rectangle 38">
            <a:extLst>
              <a:ext uri="{FF2B5EF4-FFF2-40B4-BE49-F238E27FC236}">
                <a16:creationId xmlns:a16="http://schemas.microsoft.com/office/drawing/2014/main" id="{5F28464E-EB5A-44B7-9E3E-9D4D1E060887}"/>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40" name="Rectangle 39">
            <a:extLst>
              <a:ext uri="{FF2B5EF4-FFF2-40B4-BE49-F238E27FC236}">
                <a16:creationId xmlns:a16="http://schemas.microsoft.com/office/drawing/2014/main" id="{BDB3FF22-D936-494D-BC41-31928FF78A2A}"/>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41" name="Rectangle 40">
            <a:extLst>
              <a:ext uri="{FF2B5EF4-FFF2-40B4-BE49-F238E27FC236}">
                <a16:creationId xmlns:a16="http://schemas.microsoft.com/office/drawing/2014/main" id="{C868FB43-E928-4C4F-923E-7829734B448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Tree>
    <p:extLst>
      <p:ext uri="{BB962C8B-B14F-4D97-AF65-F5344CB8AC3E}">
        <p14:creationId xmlns:p14="http://schemas.microsoft.com/office/powerpoint/2010/main" val="17884195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3/7/21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89</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7" name="Straight Arrow Connector 6">
            <a:extLst>
              <a:ext uri="{FF2B5EF4-FFF2-40B4-BE49-F238E27FC236}">
                <a16:creationId xmlns:a16="http://schemas.microsoft.com/office/drawing/2014/main" id="{BD3A4CBE-0951-42E5-AC2D-B154D089173F}"/>
              </a:ext>
            </a:extLst>
          </p:cNvPr>
          <p:cNvCxnSpPr/>
          <p:nvPr/>
        </p:nvCxnSpPr>
        <p:spPr>
          <a:xfrm>
            <a:off x="1216819" y="2514600"/>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DC5932A-EE76-42BB-8EAB-72FD46B9CE62}"/>
              </a:ext>
            </a:extLst>
          </p:cNvPr>
          <p:cNvCxnSpPr>
            <a:cxnSpLocks/>
          </p:cNvCxnSpPr>
          <p:nvPr/>
        </p:nvCxnSpPr>
        <p:spPr>
          <a:xfrm>
            <a:off x="1216819" y="29718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8B952E9-6F31-454D-9EE3-1A6AED631747}"/>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8" name="Rectangle 27">
            <a:extLst>
              <a:ext uri="{FF2B5EF4-FFF2-40B4-BE49-F238E27FC236}">
                <a16:creationId xmlns:a16="http://schemas.microsoft.com/office/drawing/2014/main" id="{83D9E375-3317-41A3-B4EA-140047D6C3C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9" name="Rectangle 28">
            <a:extLst>
              <a:ext uri="{FF2B5EF4-FFF2-40B4-BE49-F238E27FC236}">
                <a16:creationId xmlns:a16="http://schemas.microsoft.com/office/drawing/2014/main" id="{0C8D7F22-A136-4BB6-8BDD-7640718C54DE}"/>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8603F8BF-4411-4D3F-B0D9-D0117AC9CB27}"/>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1" name="Rectangle 30">
            <a:extLst>
              <a:ext uri="{FF2B5EF4-FFF2-40B4-BE49-F238E27FC236}">
                <a16:creationId xmlns:a16="http://schemas.microsoft.com/office/drawing/2014/main" id="{779C82DE-F40B-4A45-A171-313C80A44D23}"/>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136171-608D-4328-9885-8E645C5551E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3" name="Rectangle 32">
            <a:extLst>
              <a:ext uri="{FF2B5EF4-FFF2-40B4-BE49-F238E27FC236}">
                <a16:creationId xmlns:a16="http://schemas.microsoft.com/office/drawing/2014/main" id="{A96D5B7B-0A10-423F-BC01-74109B8CB0E8}"/>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4" name="Rectangle 33">
            <a:extLst>
              <a:ext uri="{FF2B5EF4-FFF2-40B4-BE49-F238E27FC236}">
                <a16:creationId xmlns:a16="http://schemas.microsoft.com/office/drawing/2014/main" id="{813C6090-189E-4210-B60D-D888309E12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5" name="Content Placeholder 1">
            <a:extLst>
              <a:ext uri="{FF2B5EF4-FFF2-40B4-BE49-F238E27FC236}">
                <a16:creationId xmlns:a16="http://schemas.microsoft.com/office/drawing/2014/main" id="{11BED457-219A-4F20-B8AE-69B05378B128}"/>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16738068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3/7/21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89417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3/7/21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90</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20" name="Rectangle 19">
            <a:extLst>
              <a:ext uri="{FF2B5EF4-FFF2-40B4-BE49-F238E27FC236}">
                <a16:creationId xmlns:a16="http://schemas.microsoft.com/office/drawing/2014/main" id="{8B17E2CF-F387-49D6-AC15-C5683FE114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E52368A2-529F-412D-B27C-7BC35F8E0C3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5343256F-5997-4337-A522-E6858C94B81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09950E9F-B5B0-4E25-81D6-CF0533BF7B6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75785BD4-CFC2-4A08-A589-9C8073745461}"/>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F5C0D2A4-728A-488B-AD23-F13918603491}"/>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734A3086-FA2C-43C2-A280-1F22912A0D7D}"/>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B4FF3DCC-605B-4156-AB84-E40438AAA6C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94D9307-101A-4ED0-BD71-522CCFCAA2D7}"/>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33704412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3/7/21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91</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A07D12D-7AC4-47D0-8B89-8A09D6061ED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F95B6F6E-EC94-4BFA-86E7-7A259E465A8E}"/>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F00C5AB6-F5C9-4A1B-9C70-70D43A04618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98D60774-66B1-4596-8049-954472EC9B54}"/>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65D3051C-4D76-4DFE-9DBC-12535B7BA566}"/>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3E350252-DB52-4162-B601-E228A645DCFC}"/>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E2268B4D-559C-482A-8B9E-CDCAC5817827}"/>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0ECD0A56-7346-4505-A54D-919E8C8C885D}"/>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E5053B3-BC02-483E-BCD3-D20E367872A2}"/>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40388752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3/7/21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92</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2FCD9E3-E530-4613-A40C-51A6121FC4C4}"/>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0" name="Rectangle 29">
            <a:extLst>
              <a:ext uri="{FF2B5EF4-FFF2-40B4-BE49-F238E27FC236}">
                <a16:creationId xmlns:a16="http://schemas.microsoft.com/office/drawing/2014/main" id="{538FA7D4-F007-4D5B-81F1-C076C7BCA60B}"/>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1" name="Rectangle 30">
            <a:extLst>
              <a:ext uri="{FF2B5EF4-FFF2-40B4-BE49-F238E27FC236}">
                <a16:creationId xmlns:a16="http://schemas.microsoft.com/office/drawing/2014/main" id="{6C388CC5-5C87-4AFB-AEF1-FF0FE556B1D4}"/>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2" name="Rectangle 31">
            <a:extLst>
              <a:ext uri="{FF2B5EF4-FFF2-40B4-BE49-F238E27FC236}">
                <a16:creationId xmlns:a16="http://schemas.microsoft.com/office/drawing/2014/main" id="{E3549692-EF16-4D86-9AAA-2C632EF7725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7A5A2363-0660-46A1-B8F5-AEF105714917}"/>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3332D40B-2D89-4477-8516-52558E1EA306}"/>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5" name="Rectangle 34">
            <a:extLst>
              <a:ext uri="{FF2B5EF4-FFF2-40B4-BE49-F238E27FC236}">
                <a16:creationId xmlns:a16="http://schemas.microsoft.com/office/drawing/2014/main" id="{41E829A7-93F9-4691-BDCC-BB8AB7176EF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6" name="Rectangle 35">
            <a:extLst>
              <a:ext uri="{FF2B5EF4-FFF2-40B4-BE49-F238E27FC236}">
                <a16:creationId xmlns:a16="http://schemas.microsoft.com/office/drawing/2014/main" id="{024C8A60-860D-43A2-AFDA-7DD85FC0F1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7" name="Content Placeholder 1">
            <a:extLst>
              <a:ext uri="{FF2B5EF4-FFF2-40B4-BE49-F238E27FC236}">
                <a16:creationId xmlns:a16="http://schemas.microsoft.com/office/drawing/2014/main" id="{892DF895-3592-4372-BE40-49280F025AFD}"/>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21026614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3/7/21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93</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2765890-4AAF-4CED-817E-6979F89620BE}"/>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9" name="Rectangle 28">
            <a:extLst>
              <a:ext uri="{FF2B5EF4-FFF2-40B4-BE49-F238E27FC236}">
                <a16:creationId xmlns:a16="http://schemas.microsoft.com/office/drawing/2014/main" id="{750185FB-84FB-4B33-B1BA-B2A9DC40EAB4}"/>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0" name="Rectangle 29">
            <a:extLst>
              <a:ext uri="{FF2B5EF4-FFF2-40B4-BE49-F238E27FC236}">
                <a16:creationId xmlns:a16="http://schemas.microsoft.com/office/drawing/2014/main" id="{3B550A48-D1F1-4120-8CD2-810796A6F13C}"/>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1" name="Rectangle 30">
            <a:extLst>
              <a:ext uri="{FF2B5EF4-FFF2-40B4-BE49-F238E27FC236}">
                <a16:creationId xmlns:a16="http://schemas.microsoft.com/office/drawing/2014/main" id="{61529066-3F0E-43E9-A536-53624E8D4AF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6EB379-1552-4B33-A787-ADF30D2F73A4}"/>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55C33478-AF63-4A35-A950-2508C919F69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7E731F6C-45DB-4E22-A4FC-C9C604B7FF6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5" name="Rectangle 34">
            <a:extLst>
              <a:ext uri="{FF2B5EF4-FFF2-40B4-BE49-F238E27FC236}">
                <a16:creationId xmlns:a16="http://schemas.microsoft.com/office/drawing/2014/main" id="{ABA16B22-4FC5-419D-BAB2-631AB15E0291}"/>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6" name="Content Placeholder 1">
            <a:extLst>
              <a:ext uri="{FF2B5EF4-FFF2-40B4-BE49-F238E27FC236}">
                <a16:creationId xmlns:a16="http://schemas.microsoft.com/office/drawing/2014/main" id="{D132F5B7-CFE4-43A9-84AD-47E817FF96D7}"/>
              </a:ext>
            </a:extLst>
          </p:cNvPr>
          <p:cNvSpPr>
            <a:spLocks noGrp="1"/>
          </p:cNvSpPr>
          <p:nvPr>
            <p:ph idx="1"/>
          </p:nvPr>
        </p:nvSpPr>
        <p:spPr>
          <a:xfrm>
            <a:off x="323850" y="1592714"/>
            <a:ext cx="11537950" cy="4210046"/>
          </a:xfrm>
        </p:spPr>
        <p:txBody>
          <a:bodyPr/>
          <a:lstStyle/>
          <a:p>
            <a:r>
              <a:rPr lang="en-US" dirty="0"/>
              <a:t>RISC-V PMP</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Use PMP entries for shared buffers</a:t>
            </a:r>
          </a:p>
        </p:txBody>
      </p:sp>
    </p:spTree>
    <p:extLst>
      <p:ext uri="{BB962C8B-B14F-4D97-AF65-F5344CB8AC3E}">
        <p14:creationId xmlns:p14="http://schemas.microsoft.com/office/powerpoint/2010/main" val="9263031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xEl>
                                              <p:pRg st="9" end="9"/>
                                            </p:txEl>
                                          </p:spTgt>
                                        </p:tgtEl>
                                        <p:attrNameLst>
                                          <p:attrName>style.visibility</p:attrName>
                                        </p:attrNameLst>
                                      </p:cBhvr>
                                      <p:to>
                                        <p:strVal val="visible"/>
                                      </p:to>
                                    </p:set>
                                    <p:animEffect transition="in" filter="fade">
                                      <p:cBhvr>
                                        <p:cTn id="7" dur="500"/>
                                        <p:tgtEl>
                                          <p:spTgt spid="3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500F1F09-6165-4BCA-BE23-B20AF5765A61}"/>
                  </a:ext>
                </a:extLst>
              </p:cNvPr>
              <p:cNvSpPr>
                <a:spLocks noGrp="1"/>
              </p:cNvSpPr>
              <p:nvPr>
                <p:ph idx="1"/>
              </p:nvPr>
            </p:nvSpPr>
            <p:spPr/>
            <p:txBody>
              <a:bodyPr/>
              <a:lstStyle/>
              <a:p>
                <a:r>
                  <a:rPr lang="en-US" dirty="0"/>
                  <a:t>Additional enclaves states</a:t>
                </a:r>
              </a:p>
              <a:p>
                <a:pPr lvl="1"/>
                <a:r>
                  <a:rPr lang="en-US" dirty="0"/>
                  <a:t>Based on moving ownership</a:t>
                </a:r>
              </a:p>
              <a:p>
                <a:pPr lvl="1"/>
                <a:r>
                  <a:rPr lang="en-US" dirty="0"/>
                  <a:t>Connect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e>
                        </m:d>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r>
                          <a:rPr lang="en-US" b="0" i="1" smtClean="0">
                            <a:latin typeface="Cambria Math" panose="02040503050406030204" pitchFamily="18" charset="0"/>
                          </a:rPr>
                          <m:t>}</m:t>
                        </m:r>
                      </m:sub>
                    </m:sSub>
                  </m:oMath>
                </a14:m>
                <a:endParaRPr lang="en-US" dirty="0"/>
              </a:p>
              <a:p>
                <a:pPr lvl="2"/>
                <a:r>
                  <a:rPr lang="en-US" dirty="0"/>
                  <a:t>Device tree by the zero-stage bootloader</a:t>
                </a:r>
              </a:p>
              <a:p>
                <a:pPr lvl="1"/>
                <a:r>
                  <a:rPr lang="en-US" dirty="0"/>
                  <a:t>Disconnect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e>
                        </m:d>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1</m:t>
                            </m:r>
                          </m:sub>
                        </m:sSub>
                        <m:r>
                          <a:rPr lang="en-US" i="1">
                            <a:latin typeface="Cambria Math" panose="02040503050406030204" pitchFamily="18" charset="0"/>
                          </a:rPr>
                          <m:t>}</m:t>
                        </m:r>
                      </m:sub>
                    </m:sSub>
                  </m:oMath>
                </a14:m>
                <a:endParaRPr lang="en-US" dirty="0"/>
              </a:p>
              <a:p>
                <a:pPr lvl="1"/>
                <a:endParaRPr lang="en-US" dirty="0"/>
              </a:p>
              <a:p>
                <a:r>
                  <a:rPr lang="en-US" dirty="0"/>
                  <a:t>Two types of disconnect</a:t>
                </a:r>
              </a:p>
              <a:p>
                <a:pPr lvl="1"/>
                <a:r>
                  <a:rPr lang="en-US" dirty="0"/>
                  <a:t>Synchronous</a:t>
                </a:r>
              </a:p>
              <a:p>
                <a:pPr lvl="1"/>
                <a:r>
                  <a:rPr lang="en-US" dirty="0"/>
                  <a:t>Asynchronous</a:t>
                </a:r>
              </a:p>
              <a:p>
                <a:pPr lvl="1"/>
                <a:r>
                  <a:rPr lang="en-US" dirty="0"/>
                  <a:t>Zeros out all the internal states</a:t>
                </a:r>
              </a:p>
            </p:txBody>
          </p:sp>
        </mc:Choice>
        <mc:Fallback xmlns="">
          <p:sp>
            <p:nvSpPr>
              <p:cNvPr id="2" name="Content Placeholder 1">
                <a:extLst>
                  <a:ext uri="{FF2B5EF4-FFF2-40B4-BE49-F238E27FC236}">
                    <a16:creationId xmlns:a16="http://schemas.microsoft.com/office/drawing/2014/main" id="{500F1F09-6165-4BCA-BE23-B20AF5765A61}"/>
                  </a:ext>
                </a:extLst>
              </p:cNvPr>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61DA7ACD-7BD1-4AA2-BA4F-5042386B9675}"/>
              </a:ext>
            </a:extLst>
          </p:cNvPr>
          <p:cNvSpPr>
            <a:spLocks noGrp="1"/>
          </p:cNvSpPr>
          <p:nvPr>
            <p:ph type="dt" sz="half" idx="10"/>
          </p:nvPr>
        </p:nvSpPr>
        <p:spPr/>
        <p:txBody>
          <a:bodyPr/>
          <a:lstStyle/>
          <a:p>
            <a:fld id="{2E351574-DE3B-48D4-BB21-472FD18DCB9D}" type="datetime1">
              <a:rPr lang="en-US" smtClean="0"/>
              <a:t>3/7/21</a:t>
            </a:fld>
            <a:endParaRPr lang="en-GB" dirty="0"/>
          </a:p>
        </p:txBody>
      </p:sp>
      <p:sp>
        <p:nvSpPr>
          <p:cNvPr id="4" name="Footer Placeholder 3">
            <a:extLst>
              <a:ext uri="{FF2B5EF4-FFF2-40B4-BE49-F238E27FC236}">
                <a16:creationId xmlns:a16="http://schemas.microsoft.com/office/drawing/2014/main" id="{05667C6A-C099-49ED-96CB-8E461512788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93F2E56E-7219-4A2E-AC0C-3C483FCC3857}"/>
              </a:ext>
            </a:extLst>
          </p:cNvPr>
          <p:cNvSpPr>
            <a:spLocks noGrp="1"/>
          </p:cNvSpPr>
          <p:nvPr>
            <p:ph type="sldNum" sz="quarter" idx="12"/>
          </p:nvPr>
        </p:nvSpPr>
        <p:spPr/>
        <p:txBody>
          <a:bodyPr/>
          <a:lstStyle/>
          <a:p>
            <a:fld id="{6C6AE60A-B69C-4790-82F7-3882EDF23186}" type="slidenum">
              <a:rPr lang="en-GB" smtClean="0"/>
              <a:t>94</a:t>
            </a:fld>
            <a:endParaRPr lang="en-GB" dirty="0"/>
          </a:p>
        </p:txBody>
      </p:sp>
      <p:sp>
        <p:nvSpPr>
          <p:cNvPr id="6" name="Title 5">
            <a:extLst>
              <a:ext uri="{FF2B5EF4-FFF2-40B4-BE49-F238E27FC236}">
                <a16:creationId xmlns:a16="http://schemas.microsoft.com/office/drawing/2014/main" id="{FBC9EC7F-CA2C-4192-973F-A78156FADE72}"/>
              </a:ext>
            </a:extLst>
          </p:cNvPr>
          <p:cNvSpPr>
            <a:spLocks noGrp="1"/>
          </p:cNvSpPr>
          <p:nvPr>
            <p:ph type="title"/>
          </p:nvPr>
        </p:nvSpPr>
        <p:spPr/>
        <p:txBody>
          <a:bodyPr/>
          <a:lstStyle/>
          <a:p>
            <a:r>
              <a:rPr lang="en-US" dirty="0"/>
              <a:t>Platform-awareness</a:t>
            </a:r>
          </a:p>
        </p:txBody>
      </p:sp>
    </p:spTree>
    <p:extLst>
      <p:ext uri="{BB962C8B-B14F-4D97-AF65-F5344CB8AC3E}">
        <p14:creationId xmlns:p14="http://schemas.microsoft.com/office/powerpoint/2010/main" val="3367120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fade">
                                      <p:cBhvr>
                                        <p:cTn id="24" dur="500"/>
                                        <p:tgtEl>
                                          <p:spTgt spid="2">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fade">
                                      <p:cBhvr>
                                        <p:cTn id="27" dur="500"/>
                                        <p:tgtEl>
                                          <p:spTgt spid="2">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8" end="8"/>
                                            </p:txEl>
                                          </p:spTgt>
                                        </p:tgtEl>
                                        <p:attrNameLst>
                                          <p:attrName>style.visibility</p:attrName>
                                        </p:attrNameLst>
                                      </p:cBhvr>
                                      <p:to>
                                        <p:strVal val="visible"/>
                                      </p:to>
                                    </p:set>
                                    <p:animEffect transition="in" filter="fade">
                                      <p:cBhvr>
                                        <p:cTn id="30" dur="500"/>
                                        <p:tgtEl>
                                          <p:spTgt spid="2">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animEffect transition="in" filter="fade">
                                      <p:cBhvr>
                                        <p:cTn id="33"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E64EB1-3977-4376-8E94-FAC8538BC902}"/>
              </a:ext>
            </a:extLst>
          </p:cNvPr>
          <p:cNvSpPr>
            <a:spLocks noGrp="1"/>
          </p:cNvSpPr>
          <p:nvPr>
            <p:ph type="dt" sz="half" idx="10"/>
          </p:nvPr>
        </p:nvSpPr>
        <p:spPr/>
        <p:txBody>
          <a:bodyPr/>
          <a:lstStyle/>
          <a:p>
            <a:fld id="{2E351574-DE3B-48D4-BB21-472FD18DCB9D}" type="datetime1">
              <a:rPr lang="en-US" smtClean="0"/>
              <a:t>3/7/21</a:t>
            </a:fld>
            <a:endParaRPr lang="en-GB" dirty="0"/>
          </a:p>
        </p:txBody>
      </p:sp>
      <p:sp>
        <p:nvSpPr>
          <p:cNvPr id="4" name="Footer Placeholder 3">
            <a:extLst>
              <a:ext uri="{FF2B5EF4-FFF2-40B4-BE49-F238E27FC236}">
                <a16:creationId xmlns:a16="http://schemas.microsoft.com/office/drawing/2014/main" id="{C4F11416-4392-44BE-9B4A-9C9F4193EF5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A2EC59AE-59BC-4292-B998-88E98C3C98F5}"/>
              </a:ext>
            </a:extLst>
          </p:cNvPr>
          <p:cNvSpPr>
            <a:spLocks noGrp="1"/>
          </p:cNvSpPr>
          <p:nvPr>
            <p:ph type="sldNum" sz="quarter" idx="12"/>
          </p:nvPr>
        </p:nvSpPr>
        <p:spPr/>
        <p:txBody>
          <a:bodyPr/>
          <a:lstStyle/>
          <a:p>
            <a:fld id="{6C6AE60A-B69C-4790-82F7-3882EDF23186}" type="slidenum">
              <a:rPr lang="en-GB" smtClean="0"/>
              <a:t>95</a:t>
            </a:fld>
            <a:endParaRPr lang="en-GB" dirty="0"/>
          </a:p>
        </p:txBody>
      </p:sp>
      <p:sp>
        <p:nvSpPr>
          <p:cNvPr id="6" name="Title 5">
            <a:extLst>
              <a:ext uri="{FF2B5EF4-FFF2-40B4-BE49-F238E27FC236}">
                <a16:creationId xmlns:a16="http://schemas.microsoft.com/office/drawing/2014/main" id="{17F7C7B9-BB7F-4B13-8A28-9570C26404A6}"/>
              </a:ext>
            </a:extLst>
          </p:cNvPr>
          <p:cNvSpPr>
            <a:spLocks noGrp="1"/>
          </p:cNvSpPr>
          <p:nvPr>
            <p:ph type="title"/>
          </p:nvPr>
        </p:nvSpPr>
        <p:spPr>
          <a:xfrm>
            <a:off x="323850" y="620714"/>
            <a:ext cx="11537950" cy="972000"/>
          </a:xfrm>
        </p:spPr>
        <p:txBody>
          <a:bodyPr/>
          <a:lstStyle/>
          <a:p>
            <a:r>
              <a:rPr lang="en-US"/>
              <a:t>Platform-wide Attestation</a:t>
            </a:r>
            <a:endParaRPr lang="en-US" dirty="0"/>
          </a:p>
        </p:txBody>
      </p:sp>
      <p:grpSp>
        <p:nvGrpSpPr>
          <p:cNvPr id="58" name="Group 57">
            <a:extLst>
              <a:ext uri="{FF2B5EF4-FFF2-40B4-BE49-F238E27FC236}">
                <a16:creationId xmlns:a16="http://schemas.microsoft.com/office/drawing/2014/main" id="{9FA92065-1004-4D2A-A575-9C4FFB1EBE21}"/>
              </a:ext>
            </a:extLst>
          </p:cNvPr>
          <p:cNvGrpSpPr/>
          <p:nvPr/>
        </p:nvGrpSpPr>
        <p:grpSpPr>
          <a:xfrm>
            <a:off x="2824879" y="3273755"/>
            <a:ext cx="2164399" cy="307777"/>
            <a:chOff x="2824879" y="3273755"/>
            <a:chExt cx="2164399" cy="307777"/>
          </a:xfrm>
        </p:grpSpPr>
        <p:cxnSp>
          <p:nvCxnSpPr>
            <p:cNvPr id="9" name="Straight Arrow Connector 8">
              <a:extLst>
                <a:ext uri="{FF2B5EF4-FFF2-40B4-BE49-F238E27FC236}">
                  <a16:creationId xmlns:a16="http://schemas.microsoft.com/office/drawing/2014/main" id="{49056C4D-B544-4447-BB18-C969D99B1B7D}"/>
                </a:ext>
              </a:extLst>
            </p:cNvPr>
            <p:cNvCxnSpPr/>
            <p:nvPr/>
          </p:nvCxnSpPr>
          <p:spPr>
            <a:xfrm>
              <a:off x="2824879" y="3445460"/>
              <a:ext cx="2164399"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06C3D23-3567-4B3B-BF38-DCA2E2B9DE32}"/>
                </a:ext>
              </a:extLst>
            </p:cNvPr>
            <p:cNvSpPr txBox="1"/>
            <p:nvPr/>
          </p:nvSpPr>
          <p:spPr>
            <a:xfrm>
              <a:off x="3085359" y="3273755"/>
              <a:ext cx="1446230" cy="307777"/>
            </a:xfrm>
            <a:prstGeom prst="rect">
              <a:avLst/>
            </a:prstGeom>
            <a:solidFill>
              <a:schemeClr val="bg1"/>
            </a:solidFill>
          </p:spPr>
          <p:txBody>
            <a:bodyPr wrap="none" rtlCol="0">
              <a:spAutoFit/>
            </a:bodyPr>
            <a:lstStyle/>
            <a:p>
              <a:r>
                <a:rPr lang="en-US" sz="1400" dirty="0"/>
                <a:t>Firmware report</a:t>
              </a:r>
            </a:p>
          </p:txBody>
        </p:sp>
      </p:grpSp>
      <p:grpSp>
        <p:nvGrpSpPr>
          <p:cNvPr id="63" name="Group 62">
            <a:extLst>
              <a:ext uri="{FF2B5EF4-FFF2-40B4-BE49-F238E27FC236}">
                <a16:creationId xmlns:a16="http://schemas.microsoft.com/office/drawing/2014/main" id="{A611F3D8-F400-42B4-9E7F-218EA1A325F8}"/>
              </a:ext>
            </a:extLst>
          </p:cNvPr>
          <p:cNvGrpSpPr/>
          <p:nvPr/>
        </p:nvGrpSpPr>
        <p:grpSpPr>
          <a:xfrm>
            <a:off x="7160177" y="4074289"/>
            <a:ext cx="1474077" cy="523220"/>
            <a:chOff x="7160177" y="3950972"/>
            <a:chExt cx="1474077" cy="523220"/>
          </a:xfrm>
        </p:grpSpPr>
        <p:cxnSp>
          <p:nvCxnSpPr>
            <p:cNvPr id="11" name="Straight Arrow Connector 10">
              <a:extLst>
                <a:ext uri="{FF2B5EF4-FFF2-40B4-BE49-F238E27FC236}">
                  <a16:creationId xmlns:a16="http://schemas.microsoft.com/office/drawing/2014/main" id="{AA474907-4516-4846-9FAE-A4A809E3C856}"/>
                </a:ext>
              </a:extLst>
            </p:cNvPr>
            <p:cNvCxnSpPr/>
            <p:nvPr/>
          </p:nvCxnSpPr>
          <p:spPr>
            <a:xfrm>
              <a:off x="7160177" y="4253606"/>
              <a:ext cx="147407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F30D97B-3AA9-4FF1-AAD1-7C86B0A1DC5B}"/>
                </a:ext>
              </a:extLst>
            </p:cNvPr>
            <p:cNvSpPr txBox="1"/>
            <p:nvPr/>
          </p:nvSpPr>
          <p:spPr>
            <a:xfrm>
              <a:off x="7280729" y="3950972"/>
              <a:ext cx="1237052" cy="523220"/>
            </a:xfrm>
            <a:prstGeom prst="rect">
              <a:avLst/>
            </a:prstGeom>
            <a:solidFill>
              <a:schemeClr val="bg1"/>
            </a:solidFill>
          </p:spPr>
          <p:txBody>
            <a:bodyPr wrap="square" rtlCol="0">
              <a:spAutoFit/>
            </a:bodyPr>
            <a:lstStyle/>
            <a:p>
              <a:pPr algn="ctr"/>
              <a:r>
                <a:rPr lang="en-US" sz="1400" dirty="0"/>
                <a:t>AE report + </a:t>
              </a:r>
            </a:p>
            <a:p>
              <a:pPr algn="ctr"/>
              <a:r>
                <a:rPr lang="en-US" sz="1400" dirty="0"/>
                <a:t>CE list</a:t>
              </a:r>
            </a:p>
          </p:txBody>
        </p:sp>
      </p:grpSp>
      <p:pic>
        <p:nvPicPr>
          <p:cNvPr id="17" name="Picture 16">
            <a:extLst>
              <a:ext uri="{FF2B5EF4-FFF2-40B4-BE49-F238E27FC236}">
                <a16:creationId xmlns:a16="http://schemas.microsoft.com/office/drawing/2014/main" id="{8264A127-9095-49D8-8830-A158B197874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6648426" y="1422840"/>
            <a:ext cx="611155" cy="547005"/>
          </a:xfrm>
          <a:prstGeom prst="rect">
            <a:avLst/>
          </a:prstGeom>
        </p:spPr>
      </p:pic>
      <p:grpSp>
        <p:nvGrpSpPr>
          <p:cNvPr id="18" name="Group 17">
            <a:extLst>
              <a:ext uri="{FF2B5EF4-FFF2-40B4-BE49-F238E27FC236}">
                <a16:creationId xmlns:a16="http://schemas.microsoft.com/office/drawing/2014/main" id="{93B24251-631B-49AD-B6D1-8E5D96952504}"/>
              </a:ext>
            </a:extLst>
          </p:cNvPr>
          <p:cNvGrpSpPr/>
          <p:nvPr/>
        </p:nvGrpSpPr>
        <p:grpSpPr>
          <a:xfrm>
            <a:off x="4467484" y="1422840"/>
            <a:ext cx="761394" cy="662237"/>
            <a:chOff x="2454472" y="661454"/>
            <a:chExt cx="761394" cy="662237"/>
          </a:xfrm>
        </p:grpSpPr>
        <p:pic>
          <p:nvPicPr>
            <p:cNvPr id="19" name="Picture 18">
              <a:extLst>
                <a:ext uri="{FF2B5EF4-FFF2-40B4-BE49-F238E27FC236}">
                  <a16:creationId xmlns:a16="http://schemas.microsoft.com/office/drawing/2014/main" id="{FBED38DA-687B-41D7-871A-46C658482F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2454472" y="661454"/>
              <a:ext cx="611155" cy="547005"/>
            </a:xfrm>
            <a:prstGeom prst="rect">
              <a:avLst/>
            </a:prstGeom>
          </p:spPr>
        </p:pic>
        <p:pic>
          <p:nvPicPr>
            <p:cNvPr id="20" name="Picture 19">
              <a:extLst>
                <a:ext uri="{FF2B5EF4-FFF2-40B4-BE49-F238E27FC236}">
                  <a16:creationId xmlns:a16="http://schemas.microsoft.com/office/drawing/2014/main" id="{19B4F86B-1EBA-4ECB-8D87-45E8A68877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grpSp>
        <p:nvGrpSpPr>
          <p:cNvPr id="70" name="Group 69">
            <a:extLst>
              <a:ext uri="{FF2B5EF4-FFF2-40B4-BE49-F238E27FC236}">
                <a16:creationId xmlns:a16="http://schemas.microsoft.com/office/drawing/2014/main" id="{4ADF1BDA-D484-48FC-8A88-983BE2F8D22B}"/>
              </a:ext>
            </a:extLst>
          </p:cNvPr>
          <p:cNvGrpSpPr/>
          <p:nvPr/>
        </p:nvGrpSpPr>
        <p:grpSpPr>
          <a:xfrm>
            <a:off x="2827153" y="2523698"/>
            <a:ext cx="2164399" cy="307777"/>
            <a:chOff x="2827153" y="2523698"/>
            <a:chExt cx="2164399" cy="307777"/>
          </a:xfrm>
        </p:grpSpPr>
        <p:cxnSp>
          <p:nvCxnSpPr>
            <p:cNvPr id="22" name="Straight Arrow Connector 21">
              <a:extLst>
                <a:ext uri="{FF2B5EF4-FFF2-40B4-BE49-F238E27FC236}">
                  <a16:creationId xmlns:a16="http://schemas.microsoft.com/office/drawing/2014/main" id="{71157E19-115C-45CC-9EAC-02F3951D34DD}"/>
                </a:ext>
              </a:extLst>
            </p:cNvPr>
            <p:cNvCxnSpPr/>
            <p:nvPr/>
          </p:nvCxnSpPr>
          <p:spPr>
            <a:xfrm>
              <a:off x="2827153" y="2705639"/>
              <a:ext cx="216439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6F5CA35A-3673-4F37-858D-E7344F634408}"/>
                </a:ext>
              </a:extLst>
            </p:cNvPr>
            <p:cNvSpPr txBox="1"/>
            <p:nvPr/>
          </p:nvSpPr>
          <p:spPr>
            <a:xfrm>
              <a:off x="3528688" y="2523698"/>
              <a:ext cx="692818" cy="307777"/>
            </a:xfrm>
            <a:prstGeom prst="rect">
              <a:avLst/>
            </a:prstGeom>
            <a:solidFill>
              <a:schemeClr val="bg1"/>
            </a:solidFill>
          </p:spPr>
          <p:txBody>
            <a:bodyPr wrap="none" rtlCol="0">
              <a:spAutoFit/>
            </a:bodyPr>
            <a:lstStyle/>
            <a:p>
              <a:r>
                <a:rPr lang="en-US" sz="1400" dirty="0"/>
                <a:t>Attach</a:t>
              </a:r>
            </a:p>
          </p:txBody>
        </p:sp>
      </p:grpSp>
      <p:cxnSp>
        <p:nvCxnSpPr>
          <p:cNvPr id="25" name="Straight Connector 24">
            <a:extLst>
              <a:ext uri="{FF2B5EF4-FFF2-40B4-BE49-F238E27FC236}">
                <a16:creationId xmlns:a16="http://schemas.microsoft.com/office/drawing/2014/main" id="{8571EB16-CB04-4E6F-BC17-419D214E4FDD}"/>
              </a:ext>
            </a:extLst>
          </p:cNvPr>
          <p:cNvCxnSpPr/>
          <p:nvPr/>
        </p:nvCxnSpPr>
        <p:spPr>
          <a:xfrm>
            <a:off x="2801793" y="2603114"/>
            <a:ext cx="0" cy="2921236"/>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E3C01E5-4026-4907-96C1-EAACB51D73F7}"/>
              </a:ext>
            </a:extLst>
          </p:cNvPr>
          <p:cNvCxnSpPr/>
          <p:nvPr/>
        </p:nvCxnSpPr>
        <p:spPr>
          <a:xfrm>
            <a:off x="5002483" y="2435377"/>
            <a:ext cx="0" cy="3531332"/>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03F9F15-B085-435E-8515-E95B69A3E8E4}"/>
              </a:ext>
            </a:extLst>
          </p:cNvPr>
          <p:cNvCxnSpPr/>
          <p:nvPr/>
        </p:nvCxnSpPr>
        <p:spPr>
          <a:xfrm>
            <a:off x="7160178" y="2603114"/>
            <a:ext cx="0" cy="3363595"/>
          </a:xfrm>
          <a:prstGeom prst="line">
            <a:avLst/>
          </a:prstGeom>
          <a:ln w="12700"/>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E245D52F-8A9A-4440-A086-8B2C1045B162}"/>
              </a:ext>
            </a:extLst>
          </p:cNvPr>
          <p:cNvSpPr txBox="1"/>
          <p:nvPr/>
        </p:nvSpPr>
        <p:spPr>
          <a:xfrm>
            <a:off x="2310313" y="2054669"/>
            <a:ext cx="982961" cy="307777"/>
          </a:xfrm>
          <a:prstGeom prst="rect">
            <a:avLst/>
          </a:prstGeom>
          <a:noFill/>
        </p:spPr>
        <p:txBody>
          <a:bodyPr wrap="none" rtlCol="0">
            <a:spAutoFit/>
          </a:bodyPr>
          <a:lstStyle/>
          <a:p>
            <a:r>
              <a:rPr lang="en-US" sz="1400" b="1" dirty="0"/>
              <a:t>Firmware</a:t>
            </a:r>
          </a:p>
        </p:txBody>
      </p:sp>
      <p:sp>
        <p:nvSpPr>
          <p:cNvPr id="29" name="TextBox 28">
            <a:extLst>
              <a:ext uri="{FF2B5EF4-FFF2-40B4-BE49-F238E27FC236}">
                <a16:creationId xmlns:a16="http://schemas.microsoft.com/office/drawing/2014/main" id="{CE1991FC-E3C7-4322-ABD8-123B08F8484A}"/>
              </a:ext>
            </a:extLst>
          </p:cNvPr>
          <p:cNvSpPr txBox="1"/>
          <p:nvPr/>
        </p:nvSpPr>
        <p:spPr>
          <a:xfrm>
            <a:off x="3813727" y="2080082"/>
            <a:ext cx="1745991" cy="307777"/>
          </a:xfrm>
          <a:prstGeom prst="rect">
            <a:avLst/>
          </a:prstGeom>
          <a:noFill/>
        </p:spPr>
        <p:txBody>
          <a:bodyPr wrap="none" rtlCol="0">
            <a:spAutoFit/>
          </a:bodyPr>
          <a:lstStyle/>
          <a:p>
            <a:r>
              <a:rPr lang="en-US" sz="1400" b="1" dirty="0"/>
              <a:t>Controller enclave</a:t>
            </a:r>
          </a:p>
        </p:txBody>
      </p:sp>
      <p:sp>
        <p:nvSpPr>
          <p:cNvPr id="30" name="TextBox 29">
            <a:extLst>
              <a:ext uri="{FF2B5EF4-FFF2-40B4-BE49-F238E27FC236}">
                <a16:creationId xmlns:a16="http://schemas.microsoft.com/office/drawing/2014/main" id="{1DD97588-080E-491F-892F-07DA35FE6EFC}"/>
              </a:ext>
            </a:extLst>
          </p:cNvPr>
          <p:cNvSpPr txBox="1"/>
          <p:nvPr/>
        </p:nvSpPr>
        <p:spPr>
          <a:xfrm>
            <a:off x="5895266" y="2080082"/>
            <a:ext cx="1863011" cy="307777"/>
          </a:xfrm>
          <a:prstGeom prst="rect">
            <a:avLst/>
          </a:prstGeom>
          <a:noFill/>
        </p:spPr>
        <p:txBody>
          <a:bodyPr wrap="none" rtlCol="0">
            <a:spAutoFit/>
          </a:bodyPr>
          <a:lstStyle/>
          <a:p>
            <a:r>
              <a:rPr lang="en-US" sz="1400" b="1" dirty="0"/>
              <a:t>Application enclave</a:t>
            </a:r>
          </a:p>
        </p:txBody>
      </p:sp>
      <p:grpSp>
        <p:nvGrpSpPr>
          <p:cNvPr id="61" name="Group 60">
            <a:extLst>
              <a:ext uri="{FF2B5EF4-FFF2-40B4-BE49-F238E27FC236}">
                <a16:creationId xmlns:a16="http://schemas.microsoft.com/office/drawing/2014/main" id="{808147C1-AB14-4646-ACD9-D4B4C96FECA5}"/>
              </a:ext>
            </a:extLst>
          </p:cNvPr>
          <p:cNvGrpSpPr/>
          <p:nvPr/>
        </p:nvGrpSpPr>
        <p:grpSpPr>
          <a:xfrm>
            <a:off x="5002484" y="3457421"/>
            <a:ext cx="2157693" cy="307777"/>
            <a:chOff x="5002484" y="3397332"/>
            <a:chExt cx="2157693" cy="307777"/>
          </a:xfrm>
        </p:grpSpPr>
        <p:cxnSp>
          <p:nvCxnSpPr>
            <p:cNvPr id="24" name="Straight Arrow Connector 23">
              <a:extLst>
                <a:ext uri="{FF2B5EF4-FFF2-40B4-BE49-F238E27FC236}">
                  <a16:creationId xmlns:a16="http://schemas.microsoft.com/office/drawing/2014/main" id="{435F3719-BF9A-43DD-BF8C-CF239E8EAAED}"/>
                </a:ext>
              </a:extLst>
            </p:cNvPr>
            <p:cNvCxnSpPr/>
            <p:nvPr/>
          </p:nvCxnSpPr>
          <p:spPr>
            <a:xfrm flipH="1">
              <a:off x="5002484" y="3563582"/>
              <a:ext cx="21576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0D774A14-5111-4EE6-A7F8-1F50EDC668D1}"/>
                </a:ext>
              </a:extLst>
            </p:cNvPr>
            <p:cNvSpPr txBox="1"/>
            <p:nvPr/>
          </p:nvSpPr>
          <p:spPr>
            <a:xfrm>
              <a:off x="5608059" y="3397332"/>
              <a:ext cx="851515" cy="307777"/>
            </a:xfrm>
            <a:prstGeom prst="rect">
              <a:avLst/>
            </a:prstGeom>
            <a:solidFill>
              <a:schemeClr val="bg1"/>
            </a:solidFill>
          </p:spPr>
          <p:txBody>
            <a:bodyPr wrap="none" rtlCol="0">
              <a:spAutoFit/>
            </a:bodyPr>
            <a:lstStyle/>
            <a:p>
              <a:r>
                <a:rPr lang="en-US" sz="1400" dirty="0"/>
                <a:t>Connect</a:t>
              </a:r>
            </a:p>
          </p:txBody>
        </p:sp>
      </p:grpSp>
      <p:pic>
        <p:nvPicPr>
          <p:cNvPr id="32" name="Picture 31">
            <a:extLst>
              <a:ext uri="{FF2B5EF4-FFF2-40B4-BE49-F238E27FC236}">
                <a16:creationId xmlns:a16="http://schemas.microsoft.com/office/drawing/2014/main" id="{C61D3F41-E84C-4F0E-9B4B-DA73398EF8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2573" y="1270374"/>
            <a:ext cx="736725" cy="736725"/>
          </a:xfrm>
          <a:prstGeom prst="rect">
            <a:avLst/>
          </a:prstGeom>
        </p:spPr>
      </p:pic>
      <p:sp>
        <p:nvSpPr>
          <p:cNvPr id="33" name="TextBox 32">
            <a:extLst>
              <a:ext uri="{FF2B5EF4-FFF2-40B4-BE49-F238E27FC236}">
                <a16:creationId xmlns:a16="http://schemas.microsoft.com/office/drawing/2014/main" id="{C434EFA7-8D64-4D6A-82B8-2B1F7DB3B26E}"/>
              </a:ext>
            </a:extLst>
          </p:cNvPr>
          <p:cNvSpPr txBox="1"/>
          <p:nvPr/>
        </p:nvSpPr>
        <p:spPr>
          <a:xfrm>
            <a:off x="7697941" y="2054669"/>
            <a:ext cx="1745988" cy="307777"/>
          </a:xfrm>
          <a:prstGeom prst="rect">
            <a:avLst/>
          </a:prstGeom>
          <a:noFill/>
        </p:spPr>
        <p:txBody>
          <a:bodyPr wrap="square" rtlCol="0">
            <a:spAutoFit/>
          </a:bodyPr>
          <a:lstStyle/>
          <a:p>
            <a:pPr algn="ctr"/>
            <a:r>
              <a:rPr lang="en-US" sz="1400" b="1" dirty="0"/>
              <a:t>Remote verifier</a:t>
            </a:r>
          </a:p>
        </p:txBody>
      </p:sp>
      <p:grpSp>
        <p:nvGrpSpPr>
          <p:cNvPr id="59" name="Group 58">
            <a:extLst>
              <a:ext uri="{FF2B5EF4-FFF2-40B4-BE49-F238E27FC236}">
                <a16:creationId xmlns:a16="http://schemas.microsoft.com/office/drawing/2014/main" id="{E6D39C9B-ED37-4E66-8A65-65F9E4DB23A3}"/>
              </a:ext>
            </a:extLst>
          </p:cNvPr>
          <p:cNvGrpSpPr/>
          <p:nvPr/>
        </p:nvGrpSpPr>
        <p:grpSpPr>
          <a:xfrm>
            <a:off x="7160181" y="3063705"/>
            <a:ext cx="1474073" cy="307777"/>
            <a:chOff x="7160181" y="3063705"/>
            <a:chExt cx="1474073" cy="307777"/>
          </a:xfrm>
        </p:grpSpPr>
        <p:cxnSp>
          <p:nvCxnSpPr>
            <p:cNvPr id="34" name="Straight Arrow Connector 33">
              <a:extLst>
                <a:ext uri="{FF2B5EF4-FFF2-40B4-BE49-F238E27FC236}">
                  <a16:creationId xmlns:a16="http://schemas.microsoft.com/office/drawing/2014/main" id="{DA4B08D1-F4EF-4984-8CF1-FF678E9BCCF6}"/>
                </a:ext>
              </a:extLst>
            </p:cNvPr>
            <p:cNvCxnSpPr/>
            <p:nvPr/>
          </p:nvCxnSpPr>
          <p:spPr>
            <a:xfrm flipH="1">
              <a:off x="7160181" y="3209438"/>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41B29878-2780-44C8-B34A-AB1FF6E70C60}"/>
                </a:ext>
              </a:extLst>
            </p:cNvPr>
            <p:cNvSpPr txBox="1"/>
            <p:nvPr/>
          </p:nvSpPr>
          <p:spPr>
            <a:xfrm>
              <a:off x="7415373" y="3063705"/>
              <a:ext cx="990977" cy="307777"/>
            </a:xfrm>
            <a:prstGeom prst="rect">
              <a:avLst/>
            </a:prstGeom>
            <a:solidFill>
              <a:schemeClr val="bg1"/>
            </a:solidFill>
          </p:spPr>
          <p:txBody>
            <a:bodyPr wrap="none" rtlCol="0">
              <a:spAutoFit/>
            </a:bodyPr>
            <a:lstStyle/>
            <a:p>
              <a:pPr algn="ctr"/>
              <a:r>
                <a:rPr lang="en-US" sz="1400" dirty="0"/>
                <a:t>Challenge</a:t>
              </a:r>
            </a:p>
          </p:txBody>
        </p:sp>
      </p:grpSp>
      <p:cxnSp>
        <p:nvCxnSpPr>
          <p:cNvPr id="36" name="Straight Connector 35">
            <a:extLst>
              <a:ext uri="{FF2B5EF4-FFF2-40B4-BE49-F238E27FC236}">
                <a16:creationId xmlns:a16="http://schemas.microsoft.com/office/drawing/2014/main" id="{22BE0938-43E5-40E0-9109-699F02FFC3A8}"/>
              </a:ext>
            </a:extLst>
          </p:cNvPr>
          <p:cNvCxnSpPr>
            <a:cxnSpLocks/>
          </p:cNvCxnSpPr>
          <p:nvPr/>
        </p:nvCxnSpPr>
        <p:spPr>
          <a:xfrm>
            <a:off x="8634254" y="2634006"/>
            <a:ext cx="0" cy="2877903"/>
          </a:xfrm>
          <a:prstGeom prst="line">
            <a:avLst/>
          </a:prstGeom>
          <a:ln w="12700"/>
        </p:spPr>
        <p:style>
          <a:lnRef idx="1">
            <a:schemeClr val="dk1"/>
          </a:lnRef>
          <a:fillRef idx="0">
            <a:schemeClr val="dk1"/>
          </a:fillRef>
          <a:effectRef idx="0">
            <a:schemeClr val="dk1"/>
          </a:effectRef>
          <a:fontRef idx="minor">
            <a:schemeClr val="tx1"/>
          </a:fontRef>
        </p:style>
      </p:cxnSp>
      <p:grpSp>
        <p:nvGrpSpPr>
          <p:cNvPr id="60" name="Group 59">
            <a:extLst>
              <a:ext uri="{FF2B5EF4-FFF2-40B4-BE49-F238E27FC236}">
                <a16:creationId xmlns:a16="http://schemas.microsoft.com/office/drawing/2014/main" id="{35039769-E2C2-4D70-AB5C-06D404B6F393}"/>
              </a:ext>
            </a:extLst>
          </p:cNvPr>
          <p:cNvGrpSpPr/>
          <p:nvPr/>
        </p:nvGrpSpPr>
        <p:grpSpPr>
          <a:xfrm>
            <a:off x="7162847" y="2568881"/>
            <a:ext cx="1471407" cy="307777"/>
            <a:chOff x="7162847" y="2568881"/>
            <a:chExt cx="1471407" cy="307777"/>
          </a:xfrm>
        </p:grpSpPr>
        <p:cxnSp>
          <p:nvCxnSpPr>
            <p:cNvPr id="37" name="Straight Arrow Connector 36">
              <a:extLst>
                <a:ext uri="{FF2B5EF4-FFF2-40B4-BE49-F238E27FC236}">
                  <a16:creationId xmlns:a16="http://schemas.microsoft.com/office/drawing/2014/main" id="{E0F30B72-6573-4FFB-800A-4072D2B26966}"/>
                </a:ext>
              </a:extLst>
            </p:cNvPr>
            <p:cNvCxnSpPr/>
            <p:nvPr/>
          </p:nvCxnSpPr>
          <p:spPr>
            <a:xfrm flipH="1">
              <a:off x="7162847" y="2748508"/>
              <a:ext cx="147140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681B2E34-0032-4662-9D7F-C40F2F077DF0}"/>
                </a:ext>
              </a:extLst>
            </p:cNvPr>
            <p:cNvSpPr txBox="1"/>
            <p:nvPr/>
          </p:nvSpPr>
          <p:spPr>
            <a:xfrm>
              <a:off x="7498043" y="2568881"/>
              <a:ext cx="742511" cy="307777"/>
            </a:xfrm>
            <a:prstGeom prst="rect">
              <a:avLst/>
            </a:prstGeom>
            <a:solidFill>
              <a:schemeClr val="bg1"/>
            </a:solidFill>
          </p:spPr>
          <p:txBody>
            <a:bodyPr wrap="none" rtlCol="0">
              <a:spAutoFit/>
            </a:bodyPr>
            <a:lstStyle/>
            <a:p>
              <a:r>
                <a:rPr lang="en-US" sz="1400" dirty="0"/>
                <a:t>Deploy</a:t>
              </a:r>
            </a:p>
          </p:txBody>
        </p:sp>
      </p:grpSp>
      <p:grpSp>
        <p:nvGrpSpPr>
          <p:cNvPr id="71" name="Group 70">
            <a:extLst>
              <a:ext uri="{FF2B5EF4-FFF2-40B4-BE49-F238E27FC236}">
                <a16:creationId xmlns:a16="http://schemas.microsoft.com/office/drawing/2014/main" id="{F527584B-9523-4784-8908-53C5D95FB6D7}"/>
              </a:ext>
            </a:extLst>
          </p:cNvPr>
          <p:cNvGrpSpPr/>
          <p:nvPr/>
        </p:nvGrpSpPr>
        <p:grpSpPr>
          <a:xfrm>
            <a:off x="2602287" y="2879359"/>
            <a:ext cx="2530476" cy="357082"/>
            <a:chOff x="2602287" y="2879359"/>
            <a:chExt cx="2530476" cy="357082"/>
          </a:xfrm>
        </p:grpSpPr>
        <p:sp>
          <p:nvSpPr>
            <p:cNvPr id="39" name="Rounded Rectangle 35">
              <a:extLst>
                <a:ext uri="{FF2B5EF4-FFF2-40B4-BE49-F238E27FC236}">
                  <a16:creationId xmlns:a16="http://schemas.microsoft.com/office/drawing/2014/main" id="{B4E2F3A9-838C-411D-BF04-61A88BDC93BE}"/>
                </a:ext>
              </a:extLst>
            </p:cNvPr>
            <p:cNvSpPr/>
            <p:nvPr/>
          </p:nvSpPr>
          <p:spPr>
            <a:xfrm>
              <a:off x="2636594" y="2879359"/>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0" name="TextBox 39">
              <a:extLst>
                <a:ext uri="{FF2B5EF4-FFF2-40B4-BE49-F238E27FC236}">
                  <a16:creationId xmlns:a16="http://schemas.microsoft.com/office/drawing/2014/main" id="{C63AB9B0-0E7E-4369-8A2C-E71138147687}"/>
                </a:ext>
              </a:extLst>
            </p:cNvPr>
            <p:cNvSpPr txBox="1"/>
            <p:nvPr/>
          </p:nvSpPr>
          <p:spPr>
            <a:xfrm>
              <a:off x="2602287" y="2913718"/>
              <a:ext cx="2530476" cy="307777"/>
            </a:xfrm>
            <a:prstGeom prst="rect">
              <a:avLst/>
            </a:prstGeom>
            <a:noFill/>
          </p:spPr>
          <p:txBody>
            <a:bodyPr wrap="square" rtlCol="0">
              <a:spAutoFit/>
            </a:bodyPr>
            <a:lstStyle/>
            <a:p>
              <a:pPr algn="ctr"/>
              <a:r>
                <a:rPr lang="en-US" sz="1400" dirty="0"/>
                <a:t>Establish shared memory</a:t>
              </a:r>
            </a:p>
          </p:txBody>
        </p:sp>
      </p:grpSp>
      <p:grpSp>
        <p:nvGrpSpPr>
          <p:cNvPr id="62" name="Group 61">
            <a:extLst>
              <a:ext uri="{FF2B5EF4-FFF2-40B4-BE49-F238E27FC236}">
                <a16:creationId xmlns:a16="http://schemas.microsoft.com/office/drawing/2014/main" id="{FC296DB5-7DD8-4FCF-9879-1284787A15DD}"/>
              </a:ext>
            </a:extLst>
          </p:cNvPr>
          <p:cNvGrpSpPr/>
          <p:nvPr/>
        </p:nvGrpSpPr>
        <p:grpSpPr>
          <a:xfrm>
            <a:off x="4860755" y="3804634"/>
            <a:ext cx="2530476" cy="357082"/>
            <a:chOff x="4860755" y="3694482"/>
            <a:chExt cx="2530476" cy="357082"/>
          </a:xfrm>
        </p:grpSpPr>
        <p:sp>
          <p:nvSpPr>
            <p:cNvPr id="41" name="Rounded Rectangle 42">
              <a:extLst>
                <a:ext uri="{FF2B5EF4-FFF2-40B4-BE49-F238E27FC236}">
                  <a16:creationId xmlns:a16="http://schemas.microsoft.com/office/drawing/2014/main" id="{B6C88D29-B44E-4658-A676-2562D89B6273}"/>
                </a:ext>
              </a:extLst>
            </p:cNvPr>
            <p:cNvSpPr/>
            <p:nvPr/>
          </p:nvSpPr>
          <p:spPr>
            <a:xfrm>
              <a:off x="4891121" y="3694482"/>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2" name="TextBox 41">
              <a:extLst>
                <a:ext uri="{FF2B5EF4-FFF2-40B4-BE49-F238E27FC236}">
                  <a16:creationId xmlns:a16="http://schemas.microsoft.com/office/drawing/2014/main" id="{BCEC78EC-0C4E-4E99-AB7B-A823DC1AB579}"/>
                </a:ext>
              </a:extLst>
            </p:cNvPr>
            <p:cNvSpPr txBox="1"/>
            <p:nvPr/>
          </p:nvSpPr>
          <p:spPr>
            <a:xfrm>
              <a:off x="4860755" y="3717987"/>
              <a:ext cx="2530476" cy="307777"/>
            </a:xfrm>
            <a:prstGeom prst="rect">
              <a:avLst/>
            </a:prstGeom>
            <a:noFill/>
          </p:spPr>
          <p:txBody>
            <a:bodyPr wrap="square" rtlCol="0">
              <a:spAutoFit/>
            </a:bodyPr>
            <a:lstStyle/>
            <a:p>
              <a:pPr algn="ctr"/>
              <a:r>
                <a:rPr lang="en-US" sz="1400" dirty="0"/>
                <a:t>Establish shared memory</a:t>
              </a:r>
            </a:p>
          </p:txBody>
        </p:sp>
      </p:grpSp>
      <p:grpSp>
        <p:nvGrpSpPr>
          <p:cNvPr id="68" name="Group 67">
            <a:extLst>
              <a:ext uri="{FF2B5EF4-FFF2-40B4-BE49-F238E27FC236}">
                <a16:creationId xmlns:a16="http://schemas.microsoft.com/office/drawing/2014/main" id="{ED3FEC93-2D00-4363-8B22-B2EF115D8E34}"/>
              </a:ext>
            </a:extLst>
          </p:cNvPr>
          <p:cNvGrpSpPr/>
          <p:nvPr/>
        </p:nvGrpSpPr>
        <p:grpSpPr>
          <a:xfrm>
            <a:off x="2605840" y="5487271"/>
            <a:ext cx="2530476" cy="357082"/>
            <a:chOff x="2605840" y="5487271"/>
            <a:chExt cx="2530476" cy="357082"/>
          </a:xfrm>
        </p:grpSpPr>
        <p:sp>
          <p:nvSpPr>
            <p:cNvPr id="43" name="Rounded Rectangle 52">
              <a:extLst>
                <a:ext uri="{FF2B5EF4-FFF2-40B4-BE49-F238E27FC236}">
                  <a16:creationId xmlns:a16="http://schemas.microsoft.com/office/drawing/2014/main" id="{2C9D4C07-E324-4ABD-83E8-55067BA15C80}"/>
                </a:ext>
              </a:extLst>
            </p:cNvPr>
            <p:cNvSpPr/>
            <p:nvPr/>
          </p:nvSpPr>
          <p:spPr>
            <a:xfrm>
              <a:off x="2644424" y="5487271"/>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4" name="TextBox 43">
              <a:extLst>
                <a:ext uri="{FF2B5EF4-FFF2-40B4-BE49-F238E27FC236}">
                  <a16:creationId xmlns:a16="http://schemas.microsoft.com/office/drawing/2014/main" id="{CCD6FC97-0182-4423-8963-54AEAA536093}"/>
                </a:ext>
              </a:extLst>
            </p:cNvPr>
            <p:cNvSpPr txBox="1"/>
            <p:nvPr/>
          </p:nvSpPr>
          <p:spPr>
            <a:xfrm>
              <a:off x="2605840" y="5511923"/>
              <a:ext cx="2530476" cy="307777"/>
            </a:xfrm>
            <a:prstGeom prst="rect">
              <a:avLst/>
            </a:prstGeom>
            <a:noFill/>
          </p:spPr>
          <p:txBody>
            <a:bodyPr wrap="square" rtlCol="0">
              <a:spAutoFit/>
            </a:bodyPr>
            <a:lstStyle/>
            <a:p>
              <a:pPr algn="ctr"/>
              <a:r>
                <a:rPr lang="en-US" sz="1400" dirty="0"/>
                <a:t>Shared memory </a:t>
              </a:r>
              <a:r>
                <a:rPr lang="en-US" sz="1400" dirty="0" err="1"/>
                <a:t>comm</a:t>
              </a:r>
              <a:endParaRPr lang="en-US" sz="1400" dirty="0"/>
            </a:p>
          </p:txBody>
        </p:sp>
      </p:grpSp>
      <p:grpSp>
        <p:nvGrpSpPr>
          <p:cNvPr id="69" name="Group 68">
            <a:extLst>
              <a:ext uri="{FF2B5EF4-FFF2-40B4-BE49-F238E27FC236}">
                <a16:creationId xmlns:a16="http://schemas.microsoft.com/office/drawing/2014/main" id="{22887058-AC9A-4008-AE42-E21BBB0B6473}"/>
              </a:ext>
            </a:extLst>
          </p:cNvPr>
          <p:cNvGrpSpPr/>
          <p:nvPr/>
        </p:nvGrpSpPr>
        <p:grpSpPr>
          <a:xfrm>
            <a:off x="4798981" y="5929630"/>
            <a:ext cx="2530476" cy="357082"/>
            <a:chOff x="4798981" y="5929630"/>
            <a:chExt cx="2530476" cy="357082"/>
          </a:xfrm>
        </p:grpSpPr>
        <p:sp>
          <p:nvSpPr>
            <p:cNvPr id="45" name="Rounded Rectangle 54">
              <a:extLst>
                <a:ext uri="{FF2B5EF4-FFF2-40B4-BE49-F238E27FC236}">
                  <a16:creationId xmlns:a16="http://schemas.microsoft.com/office/drawing/2014/main" id="{A851A9B6-3030-414F-BA5D-5921C8BB3B75}"/>
                </a:ext>
              </a:extLst>
            </p:cNvPr>
            <p:cNvSpPr/>
            <p:nvPr/>
          </p:nvSpPr>
          <p:spPr>
            <a:xfrm>
              <a:off x="4837565" y="5929630"/>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6" name="TextBox 45">
              <a:extLst>
                <a:ext uri="{FF2B5EF4-FFF2-40B4-BE49-F238E27FC236}">
                  <a16:creationId xmlns:a16="http://schemas.microsoft.com/office/drawing/2014/main" id="{29DDE6A3-4608-4AF2-B3B7-D5ADE97E650C}"/>
                </a:ext>
              </a:extLst>
            </p:cNvPr>
            <p:cNvSpPr txBox="1"/>
            <p:nvPr/>
          </p:nvSpPr>
          <p:spPr>
            <a:xfrm>
              <a:off x="4798981" y="5958425"/>
              <a:ext cx="2530476" cy="307777"/>
            </a:xfrm>
            <a:prstGeom prst="rect">
              <a:avLst/>
            </a:prstGeom>
            <a:noFill/>
          </p:spPr>
          <p:txBody>
            <a:bodyPr wrap="square" rtlCol="0">
              <a:spAutoFit/>
            </a:bodyPr>
            <a:lstStyle/>
            <a:p>
              <a:pPr algn="ctr"/>
              <a:r>
                <a:rPr lang="en-US" sz="1400" dirty="0"/>
                <a:t>Shared memory comm</a:t>
              </a:r>
            </a:p>
          </p:txBody>
        </p:sp>
      </p:grpSp>
      <p:cxnSp>
        <p:nvCxnSpPr>
          <p:cNvPr id="47" name="Curved Connector 57">
            <a:extLst>
              <a:ext uri="{FF2B5EF4-FFF2-40B4-BE49-F238E27FC236}">
                <a16:creationId xmlns:a16="http://schemas.microsoft.com/office/drawing/2014/main" id="{8D9A0114-F734-4857-9A62-2882B203F7F8}"/>
              </a:ext>
            </a:extLst>
          </p:cNvPr>
          <p:cNvCxnSpPr>
            <a:cxnSpLocks/>
            <a:stCxn id="44" idx="3"/>
            <a:endCxn id="45" idx="0"/>
          </p:cNvCxnSpPr>
          <p:nvPr/>
        </p:nvCxnSpPr>
        <p:spPr>
          <a:xfrm>
            <a:off x="5136316" y="5665812"/>
            <a:ext cx="943487" cy="263818"/>
          </a:xfrm>
          <a:prstGeom prst="curvedConnector2">
            <a:avLst/>
          </a:prstGeom>
          <a:ln w="12700">
            <a:headEnd type="triangle"/>
            <a:tailEnd type="triangle"/>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608D8AF-B2EA-442E-9EE9-AEB52DE34EE0}"/>
              </a:ext>
            </a:extLst>
          </p:cNvPr>
          <p:cNvGrpSpPr/>
          <p:nvPr/>
        </p:nvGrpSpPr>
        <p:grpSpPr>
          <a:xfrm>
            <a:off x="5002484" y="4608516"/>
            <a:ext cx="3631770" cy="307777"/>
            <a:chOff x="5002484" y="4507542"/>
            <a:chExt cx="3631770" cy="307777"/>
          </a:xfrm>
        </p:grpSpPr>
        <p:cxnSp>
          <p:nvCxnSpPr>
            <p:cNvPr id="48" name="Straight Arrow Connector 47">
              <a:extLst>
                <a:ext uri="{FF2B5EF4-FFF2-40B4-BE49-F238E27FC236}">
                  <a16:creationId xmlns:a16="http://schemas.microsoft.com/office/drawing/2014/main" id="{68B1D4E5-1000-41DF-89EE-DE9246FC25F3}"/>
                </a:ext>
              </a:extLst>
            </p:cNvPr>
            <p:cNvCxnSpPr/>
            <p:nvPr/>
          </p:nvCxnSpPr>
          <p:spPr>
            <a:xfrm flipH="1">
              <a:off x="5002484" y="4666476"/>
              <a:ext cx="36317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0DB75B52-F1F3-4B98-8611-98C47083D92A}"/>
                </a:ext>
              </a:extLst>
            </p:cNvPr>
            <p:cNvSpPr txBox="1"/>
            <p:nvPr/>
          </p:nvSpPr>
          <p:spPr>
            <a:xfrm>
              <a:off x="5686383" y="4507542"/>
              <a:ext cx="1972944" cy="307777"/>
            </a:xfrm>
            <a:prstGeom prst="rect">
              <a:avLst/>
            </a:prstGeom>
            <a:solidFill>
              <a:schemeClr val="bg1"/>
            </a:solidFill>
          </p:spPr>
          <p:txBody>
            <a:bodyPr wrap="square" rtlCol="0">
              <a:spAutoFit/>
            </a:bodyPr>
            <a:lstStyle/>
            <a:p>
              <a:pPr algn="ctr"/>
              <a:r>
                <a:rPr lang="en-US" sz="1400" dirty="0"/>
                <a:t>Remote attestation</a:t>
              </a:r>
            </a:p>
          </p:txBody>
        </p:sp>
      </p:grpSp>
      <p:grpSp>
        <p:nvGrpSpPr>
          <p:cNvPr id="67" name="Group 66">
            <a:extLst>
              <a:ext uri="{FF2B5EF4-FFF2-40B4-BE49-F238E27FC236}">
                <a16:creationId xmlns:a16="http://schemas.microsoft.com/office/drawing/2014/main" id="{F3CA82C8-CBBF-4876-8CA8-43DF92047B3A}"/>
              </a:ext>
            </a:extLst>
          </p:cNvPr>
          <p:cNvGrpSpPr/>
          <p:nvPr/>
        </p:nvGrpSpPr>
        <p:grpSpPr>
          <a:xfrm>
            <a:off x="5002202" y="5026223"/>
            <a:ext cx="3632052" cy="307777"/>
            <a:chOff x="5002202" y="4846141"/>
            <a:chExt cx="3632052" cy="307777"/>
          </a:xfrm>
        </p:grpSpPr>
        <p:cxnSp>
          <p:nvCxnSpPr>
            <p:cNvPr id="50" name="Straight Arrow Connector 49">
              <a:extLst>
                <a:ext uri="{FF2B5EF4-FFF2-40B4-BE49-F238E27FC236}">
                  <a16:creationId xmlns:a16="http://schemas.microsoft.com/office/drawing/2014/main" id="{DA3E66FE-4113-4FBA-9E51-7E28208E0024}"/>
                </a:ext>
              </a:extLst>
            </p:cNvPr>
            <p:cNvCxnSpPr/>
            <p:nvPr/>
          </p:nvCxnSpPr>
          <p:spPr>
            <a:xfrm flipV="1">
              <a:off x="5002202" y="5016777"/>
              <a:ext cx="3632052" cy="1403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DE09277D-3797-4207-8FA1-B0FB9F8951FE}"/>
                </a:ext>
              </a:extLst>
            </p:cNvPr>
            <p:cNvSpPr txBox="1"/>
            <p:nvPr/>
          </p:nvSpPr>
          <p:spPr>
            <a:xfrm>
              <a:off x="5835975" y="4846141"/>
              <a:ext cx="1840568" cy="307777"/>
            </a:xfrm>
            <a:prstGeom prst="rect">
              <a:avLst/>
            </a:prstGeom>
            <a:solidFill>
              <a:schemeClr val="bg1"/>
            </a:solidFill>
          </p:spPr>
          <p:txBody>
            <a:bodyPr wrap="none" rtlCol="0">
              <a:spAutoFit/>
            </a:bodyPr>
            <a:lstStyle/>
            <a:p>
              <a:pPr algn="ctr"/>
              <a:r>
                <a:rPr lang="en-US" sz="1400" dirty="0"/>
                <a:t>CE + firmware report</a:t>
              </a:r>
            </a:p>
          </p:txBody>
        </p:sp>
      </p:grpSp>
      <p:grpSp>
        <p:nvGrpSpPr>
          <p:cNvPr id="65" name="Group 64">
            <a:extLst>
              <a:ext uri="{FF2B5EF4-FFF2-40B4-BE49-F238E27FC236}">
                <a16:creationId xmlns:a16="http://schemas.microsoft.com/office/drawing/2014/main" id="{CB5032B8-59EC-4FC7-8E71-B518ED8D9E14}"/>
              </a:ext>
            </a:extLst>
          </p:cNvPr>
          <p:cNvGrpSpPr/>
          <p:nvPr/>
        </p:nvGrpSpPr>
        <p:grpSpPr>
          <a:xfrm>
            <a:off x="7147459" y="5256749"/>
            <a:ext cx="1474073" cy="523220"/>
            <a:chOff x="7147459" y="5125947"/>
            <a:chExt cx="1474073" cy="523220"/>
          </a:xfrm>
        </p:grpSpPr>
        <p:cxnSp>
          <p:nvCxnSpPr>
            <p:cNvPr id="12" name="Straight Arrow Connector 11">
              <a:extLst>
                <a:ext uri="{FF2B5EF4-FFF2-40B4-BE49-F238E27FC236}">
                  <a16:creationId xmlns:a16="http://schemas.microsoft.com/office/drawing/2014/main" id="{0CC002DD-27B4-41A6-AF49-627FA23EE28A}"/>
                </a:ext>
              </a:extLst>
            </p:cNvPr>
            <p:cNvCxnSpPr/>
            <p:nvPr/>
          </p:nvCxnSpPr>
          <p:spPr>
            <a:xfrm flipH="1">
              <a:off x="7147459" y="5381107"/>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6E8FCDAA-DD04-4497-958A-8F59B3350465}"/>
                </a:ext>
              </a:extLst>
            </p:cNvPr>
            <p:cNvSpPr txBox="1"/>
            <p:nvPr/>
          </p:nvSpPr>
          <p:spPr>
            <a:xfrm>
              <a:off x="7445489" y="5125947"/>
              <a:ext cx="901208" cy="523220"/>
            </a:xfrm>
            <a:prstGeom prst="rect">
              <a:avLst/>
            </a:prstGeom>
            <a:solidFill>
              <a:schemeClr val="bg1"/>
            </a:solidFill>
          </p:spPr>
          <p:txBody>
            <a:bodyPr wrap="none" rtlCol="0">
              <a:spAutoFit/>
            </a:bodyPr>
            <a:lstStyle/>
            <a:p>
              <a:pPr algn="ctr"/>
              <a:r>
                <a:rPr lang="en-US" sz="1400" dirty="0"/>
                <a:t>Secret</a:t>
              </a:r>
            </a:p>
            <a:p>
              <a:pPr algn="ctr"/>
              <a:r>
                <a:rPr lang="en-US" sz="1400" dirty="0"/>
                <a:t>provision</a:t>
              </a:r>
            </a:p>
          </p:txBody>
        </p:sp>
      </p:grpSp>
      <p:pic>
        <p:nvPicPr>
          <p:cNvPr id="54" name="Picture 53">
            <a:extLst>
              <a:ext uri="{FF2B5EF4-FFF2-40B4-BE49-F238E27FC236}">
                <a16:creationId xmlns:a16="http://schemas.microsoft.com/office/drawing/2014/main" id="{43FFC35F-7599-407F-B728-73F77F8CE8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28052" y="1418409"/>
            <a:ext cx="560520" cy="560520"/>
          </a:xfrm>
          <a:prstGeom prst="rect">
            <a:avLst/>
          </a:prstGeom>
        </p:spPr>
      </p:pic>
      <p:sp>
        <p:nvSpPr>
          <p:cNvPr id="2" name="Rectangle 1">
            <a:extLst>
              <a:ext uri="{FF2B5EF4-FFF2-40B4-BE49-F238E27FC236}">
                <a16:creationId xmlns:a16="http://schemas.microsoft.com/office/drawing/2014/main" id="{3F380046-3AC6-41CB-9619-63779546EC92}"/>
              </a:ext>
            </a:extLst>
          </p:cNvPr>
          <p:cNvSpPr/>
          <p:nvPr/>
        </p:nvSpPr>
        <p:spPr>
          <a:xfrm>
            <a:off x="7421597" y="4042925"/>
            <a:ext cx="1010479" cy="570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8297C3A-D6AD-4563-B45E-77732478994A}"/>
              </a:ext>
            </a:extLst>
          </p:cNvPr>
          <p:cNvSpPr/>
          <p:nvPr/>
        </p:nvSpPr>
        <p:spPr>
          <a:xfrm>
            <a:off x="8964889" y="3838550"/>
            <a:ext cx="2499861" cy="646331"/>
          </a:xfrm>
          <a:prstGeom prst="rect">
            <a:avLst/>
          </a:prstGeom>
        </p:spPr>
        <p:txBody>
          <a:bodyPr wrap="square">
            <a:spAutoFit/>
          </a:bodyPr>
          <a:lstStyle/>
          <a:p>
            <a:r>
              <a:rPr lang="en-US" dirty="0"/>
              <a:t>Includes connection parameters</a:t>
            </a:r>
          </a:p>
        </p:txBody>
      </p:sp>
      <p:cxnSp>
        <p:nvCxnSpPr>
          <p:cNvPr id="15" name="Connector: Curved 14">
            <a:extLst>
              <a:ext uri="{FF2B5EF4-FFF2-40B4-BE49-F238E27FC236}">
                <a16:creationId xmlns:a16="http://schemas.microsoft.com/office/drawing/2014/main" id="{FCA64E2B-6922-4E11-A84A-991DA7FC3CC0}"/>
              </a:ext>
            </a:extLst>
          </p:cNvPr>
          <p:cNvCxnSpPr>
            <a:stCxn id="2" idx="0"/>
            <a:endCxn id="8" idx="0"/>
          </p:cNvCxnSpPr>
          <p:nvPr/>
        </p:nvCxnSpPr>
        <p:spPr>
          <a:xfrm rot="5400000" flipH="1" flipV="1">
            <a:off x="8968641" y="2796747"/>
            <a:ext cx="204375" cy="2287983"/>
          </a:xfrm>
          <a:prstGeom prst="curvedConnector3">
            <a:avLst>
              <a:gd name="adj1" fmla="val 211853"/>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1083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wipe(left)">
                                      <p:cBhvr>
                                        <p:cTn id="45" dur="500"/>
                                        <p:tgtEl>
                                          <p:spTgt spid="70"/>
                                        </p:tgtEl>
                                      </p:cBhvr>
                                    </p:animEffect>
                                  </p:childTnLst>
                                </p:cTn>
                              </p:par>
                              <p:par>
                                <p:cTn id="46" presetID="22" presetClass="entr" presetSubtype="2"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wipe(right)">
                                      <p:cBhvr>
                                        <p:cTn id="48" dur="500"/>
                                        <p:tgtEl>
                                          <p:spTgt spid="60"/>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wipe(left)">
                                      <p:cBhvr>
                                        <p:cTn id="52" dur="500"/>
                                        <p:tgtEl>
                                          <p:spTgt spid="71"/>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wipe(left)">
                                      <p:cBhvr>
                                        <p:cTn id="56" dur="500"/>
                                        <p:tgtEl>
                                          <p:spTgt spid="58"/>
                                        </p:tgtEl>
                                      </p:cBhvr>
                                    </p:animEffect>
                                  </p:childTnLst>
                                </p:cTn>
                              </p:par>
                              <p:par>
                                <p:cTn id="57" presetID="22" presetClass="entr" presetSubtype="2"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wipe(right)">
                                      <p:cBhvr>
                                        <p:cTn id="59" dur="500"/>
                                        <p:tgtEl>
                                          <p:spTgt spid="5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wipe(right)">
                                      <p:cBhvr>
                                        <p:cTn id="64" dur="500"/>
                                        <p:tgtEl>
                                          <p:spTgt spid="6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wipe(left)">
                                      <p:cBhvr>
                                        <p:cTn id="74" dur="500"/>
                                        <p:tgtEl>
                                          <p:spTgt spid="6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nodeType="click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wipe(right)">
                                      <p:cBhvr>
                                        <p:cTn id="79" dur="500"/>
                                        <p:tgtEl>
                                          <p:spTgt spid="64"/>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67"/>
                                        </p:tgtEl>
                                        <p:attrNameLst>
                                          <p:attrName>style.visibility</p:attrName>
                                        </p:attrNameLst>
                                      </p:cBhvr>
                                      <p:to>
                                        <p:strVal val="visible"/>
                                      </p:to>
                                    </p:set>
                                    <p:animEffect transition="in" filter="wipe(left)">
                                      <p:cBhvr>
                                        <p:cTn id="83" dur="500"/>
                                        <p:tgtEl>
                                          <p:spTgt spid="6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wipe(right)">
                                      <p:cBhvr>
                                        <p:cTn id="88" dur="500"/>
                                        <p:tgtEl>
                                          <p:spTgt spid="6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par>
                                <p:cTn id="94" presetID="10" presetClass="entr" presetSubtype="0" fill="hold" nodeType="withEffect">
                                  <p:stCondLst>
                                    <p:cond delay="0"/>
                                  </p:stCondLst>
                                  <p:childTnLst>
                                    <p:set>
                                      <p:cBhvr>
                                        <p:cTn id="95" dur="1" fill="hold">
                                          <p:stCondLst>
                                            <p:cond delay="0"/>
                                          </p:stCondLst>
                                        </p:cTn>
                                        <p:tgtEl>
                                          <p:spTgt spid="47"/>
                                        </p:tgtEl>
                                        <p:attrNameLst>
                                          <p:attrName>style.visibility</p:attrName>
                                        </p:attrNameLst>
                                      </p:cBhvr>
                                      <p:to>
                                        <p:strVal val="visible"/>
                                      </p:to>
                                    </p:set>
                                    <p:animEffect transition="in" filter="fade">
                                      <p:cBhvr>
                                        <p:cTn id="96" dur="500"/>
                                        <p:tgtEl>
                                          <p:spTgt spid="47"/>
                                        </p:tgtEl>
                                      </p:cBhvr>
                                    </p:animEffect>
                                  </p:childTnLst>
                                </p:cTn>
                              </p:par>
                              <p:par>
                                <p:cTn id="97" presetID="10" presetClass="entr" presetSubtype="0" fill="hold" nodeType="withEffect">
                                  <p:stCondLst>
                                    <p:cond delay="0"/>
                                  </p:stCondLst>
                                  <p:childTnLst>
                                    <p:set>
                                      <p:cBhvr>
                                        <p:cTn id="98" dur="1" fill="hold">
                                          <p:stCondLst>
                                            <p:cond delay="0"/>
                                          </p:stCondLst>
                                        </p:cTn>
                                        <p:tgtEl>
                                          <p:spTgt spid="69"/>
                                        </p:tgtEl>
                                        <p:attrNameLst>
                                          <p:attrName>style.visibility</p:attrName>
                                        </p:attrNameLst>
                                      </p:cBhvr>
                                      <p:to>
                                        <p:strVal val="visible"/>
                                      </p:to>
                                    </p:set>
                                    <p:animEffect transition="in" filter="fade">
                                      <p:cBhvr>
                                        <p:cTn id="99" dur="500"/>
                                        <p:tgtEl>
                                          <p:spTgt spid="6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2"/>
                                        </p:tgtEl>
                                        <p:attrNameLst>
                                          <p:attrName>style.visibility</p:attrName>
                                        </p:attrNameLst>
                                      </p:cBhvr>
                                      <p:to>
                                        <p:strVal val="visible"/>
                                      </p:to>
                                    </p:set>
                                    <p:animEffect transition="in" filter="fade">
                                      <p:cBhvr>
                                        <p:cTn id="104" dur="500"/>
                                        <p:tgtEl>
                                          <p:spTgt spid="2"/>
                                        </p:tgtEl>
                                      </p:cBhvr>
                                    </p:animEffect>
                                  </p:childTnLst>
                                </p:cTn>
                              </p:par>
                              <p:par>
                                <p:cTn id="105" presetID="10" presetClass="entr" presetSubtype="0" fill="hold"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500"/>
                                        <p:tgtEl>
                                          <p:spTgt spid="1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
                                        </p:tgtEl>
                                        <p:attrNameLst>
                                          <p:attrName>style.visibility</p:attrName>
                                        </p:attrNameLst>
                                      </p:cBhvr>
                                      <p:to>
                                        <p:strVal val="visible"/>
                                      </p:to>
                                    </p:set>
                                    <p:animEffect transition="in" filter="fade">
                                      <p:cBhvr>
                                        <p:cTn id="1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3" grpId="0"/>
      <p:bldP spid="2" grpId="0" animBg="1"/>
      <p:bldP spid="8"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4C2D4752-AEA3-4411-A83C-54ECEC1E1E03}"/>
                  </a:ext>
                </a:extLst>
              </p:cNvPr>
              <p:cNvSpPr>
                <a:spLocks noGrp="1"/>
              </p:cNvSpPr>
              <p:nvPr>
                <p:ph idx="1"/>
              </p:nvPr>
            </p:nvSpPr>
            <p:spPr/>
            <p:txBody>
              <a:bodyPr/>
              <a:lstStyle/>
              <a:p>
                <a:r>
                  <a:rPr lang="en-US" dirty="0"/>
                  <a:t>Platform-wide enclaves</a:t>
                </a:r>
              </a:p>
              <a:p>
                <a:pPr lvl="1"/>
                <a:r>
                  <a:rPr lang="en-US" dirty="0"/>
                  <a:t>Abstraction layer on enclaves</a:t>
                </a:r>
              </a:p>
              <a:p>
                <a:pPr lvl="1"/>
                <a:r>
                  <a:rPr lang="en-US" dirty="0"/>
                  <a:t>Distributed over CPU cores, external hardware …</a:t>
                </a:r>
              </a:p>
              <a:p>
                <a:r>
                  <a:rPr lang="en-US" dirty="0"/>
                  <a:t>Shared memory communication</a:t>
                </a:r>
              </a:p>
              <a:p>
                <a:pPr lvl="1"/>
                <a:r>
                  <a:rPr lang="en-US" dirty="0"/>
                  <a:t>Tighter control over interaction</a:t>
                </a:r>
              </a:p>
              <a:p>
                <a:pPr lvl="1"/>
                <a:r>
                  <a:rPr lang="en-US" dirty="0"/>
                  <a:t>PMP ensures isolation</a:t>
                </a:r>
              </a:p>
              <a:p>
                <a:r>
                  <a:rPr lang="en-US" dirty="0"/>
                  <a:t>Platform awareness</a:t>
                </a:r>
              </a:p>
              <a:p>
                <a:pPr lvl="1"/>
                <a:r>
                  <a:rPr lang="en-US" dirty="0"/>
                  <a:t>Lifecycle events: adapt with flexible hardware</a:t>
                </a:r>
              </a:p>
              <a:p>
                <a:r>
                  <a:rPr lang="en-US" dirty="0"/>
                  <a:t>Platform-wide attestation</a:t>
                </a:r>
              </a:p>
              <a:p>
                <a:pPr lvl="1"/>
                <a:r>
                  <a:rPr lang="en-US" dirty="0"/>
                  <a:t>Measurement + communication parameters</a:t>
                </a:r>
              </a:p>
              <a:p>
                <a:pPr lvl="1"/>
                <a:r>
                  <a:rPr lang="en-US" dirty="0"/>
                  <a:t>Least privilege on hardware TCB </a:t>
                </a:r>
                <a14:m>
                  <m:oMath xmlns:m="http://schemas.openxmlformats.org/officeDocument/2006/math">
                    <m:r>
                      <a:rPr lang="en-US" b="0" i="1" smtClean="0">
                        <a:latin typeface="Cambria Math" panose="02040503050406030204" pitchFamily="18" charset="0"/>
                      </a:rPr>
                      <m:t>→</m:t>
                    </m:r>
                  </m:oMath>
                </a14:m>
                <a:r>
                  <a:rPr lang="en-US" dirty="0"/>
                  <a:t> only trust what you use (attest)</a:t>
                </a:r>
              </a:p>
              <a:p>
                <a:pPr marL="361950" lvl="1" indent="0">
                  <a:buNone/>
                </a:pPr>
                <a:r>
                  <a:rPr lang="en-US" dirty="0"/>
                  <a:t> </a:t>
                </a:r>
              </a:p>
            </p:txBody>
          </p:sp>
        </mc:Choice>
        <mc:Fallback xmlns="">
          <p:sp>
            <p:nvSpPr>
              <p:cNvPr id="2" name="Content Placeholder 1">
                <a:extLst>
                  <a:ext uri="{FF2B5EF4-FFF2-40B4-BE49-F238E27FC236}">
                    <a16:creationId xmlns:a16="http://schemas.microsoft.com/office/drawing/2014/main" id="{4C2D4752-AEA3-4411-A83C-54ECEC1E1E03}"/>
                  </a:ext>
                </a:extLst>
              </p:cNvPr>
              <p:cNvSpPr>
                <a:spLocks noGrp="1" noRot="1" noChangeAspect="1" noMove="1" noResize="1" noEditPoints="1" noAdjustHandles="1" noChangeArrowheads="1" noChangeShapeType="1" noTextEdit="1"/>
              </p:cNvSpPr>
              <p:nvPr>
                <p:ph idx="1"/>
              </p:nvPr>
            </p:nvSpPr>
            <p:spPr>
              <a:blipFill>
                <a:blip r:embed="rId2"/>
                <a:stretch>
                  <a:fillRect l="-264" t="-2026" b="-2171"/>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5EF86F1B-6F64-4659-A266-C27726ADED40}"/>
              </a:ext>
            </a:extLst>
          </p:cNvPr>
          <p:cNvSpPr>
            <a:spLocks noGrp="1"/>
          </p:cNvSpPr>
          <p:nvPr>
            <p:ph type="dt" sz="half" idx="10"/>
          </p:nvPr>
        </p:nvSpPr>
        <p:spPr/>
        <p:txBody>
          <a:bodyPr/>
          <a:lstStyle/>
          <a:p>
            <a:fld id="{2E351574-DE3B-48D4-BB21-472FD18DCB9D}" type="datetime1">
              <a:rPr lang="en-US" smtClean="0"/>
              <a:t>3/7/21</a:t>
            </a:fld>
            <a:endParaRPr lang="en-GB" dirty="0"/>
          </a:p>
        </p:txBody>
      </p:sp>
      <p:sp>
        <p:nvSpPr>
          <p:cNvPr id="4" name="Footer Placeholder 3">
            <a:extLst>
              <a:ext uri="{FF2B5EF4-FFF2-40B4-BE49-F238E27FC236}">
                <a16:creationId xmlns:a16="http://schemas.microsoft.com/office/drawing/2014/main" id="{219D2B85-72C3-406B-9DD6-97D34378F391}"/>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49C5AD5-4831-4070-87E5-038863E18883}"/>
              </a:ext>
            </a:extLst>
          </p:cNvPr>
          <p:cNvSpPr>
            <a:spLocks noGrp="1"/>
          </p:cNvSpPr>
          <p:nvPr>
            <p:ph type="sldNum" sz="quarter" idx="12"/>
          </p:nvPr>
        </p:nvSpPr>
        <p:spPr/>
        <p:txBody>
          <a:bodyPr/>
          <a:lstStyle/>
          <a:p>
            <a:fld id="{6C6AE60A-B69C-4790-82F7-3882EDF23186}" type="slidenum">
              <a:rPr lang="en-GB" smtClean="0"/>
              <a:t>96</a:t>
            </a:fld>
            <a:endParaRPr lang="en-GB" dirty="0"/>
          </a:p>
        </p:txBody>
      </p:sp>
      <p:sp>
        <p:nvSpPr>
          <p:cNvPr id="6" name="Title 5">
            <a:extLst>
              <a:ext uri="{FF2B5EF4-FFF2-40B4-BE49-F238E27FC236}">
                <a16:creationId xmlns:a16="http://schemas.microsoft.com/office/drawing/2014/main" id="{636DBC29-605C-4B9A-88EF-1DEE5CCA37ED}"/>
              </a:ext>
            </a:extLst>
          </p:cNvPr>
          <p:cNvSpPr>
            <a:spLocks noGrp="1"/>
          </p:cNvSpPr>
          <p:nvPr>
            <p:ph type="title"/>
          </p:nvPr>
        </p:nvSpPr>
        <p:spPr/>
        <p:txBody>
          <a:bodyPr/>
          <a:lstStyle/>
          <a:p>
            <a:r>
              <a:rPr lang="en-US" dirty="0"/>
              <a:t>Summary of the properties</a:t>
            </a:r>
          </a:p>
        </p:txBody>
      </p:sp>
    </p:spTree>
    <p:extLst>
      <p:ext uri="{BB962C8B-B14F-4D97-AF65-F5344CB8AC3E}">
        <p14:creationId xmlns:p14="http://schemas.microsoft.com/office/powerpoint/2010/main" val="6926184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500"/>
                                        <p:tgtEl>
                                          <p:spTgt spid="2">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fade">
                                      <p:cBhvr>
                                        <p:cTn id="32" dur="500"/>
                                        <p:tgtEl>
                                          <p:spTgt spid="2">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Effect transition="in" filter="fade">
                                      <p:cBhvr>
                                        <p:cTn id="37" dur="500"/>
                                        <p:tgtEl>
                                          <p:spTgt spid="2">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txEl>
                                              <p:pRg st="9" end="9"/>
                                            </p:txEl>
                                          </p:spTgt>
                                        </p:tgtEl>
                                        <p:attrNameLst>
                                          <p:attrName>style.visibility</p:attrName>
                                        </p:attrNameLst>
                                      </p:cBhvr>
                                      <p:to>
                                        <p:strVal val="visible"/>
                                      </p:to>
                                    </p:set>
                                    <p:animEffect transition="in" filter="fade">
                                      <p:cBhvr>
                                        <p:cTn id="40" dur="500"/>
                                        <p:tgtEl>
                                          <p:spTgt spid="2">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animEffect transition="in" filter="fade">
                                      <p:cBhvr>
                                        <p:cTn id="43" dur="500"/>
                                        <p:tgtEl>
                                          <p:spTgt spid="2">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
                                            <p:txEl>
                                              <p:pRg st="11" end="11"/>
                                            </p:txEl>
                                          </p:spTgt>
                                        </p:tgtEl>
                                        <p:attrNameLst>
                                          <p:attrName>style.visibility</p:attrName>
                                        </p:attrNameLst>
                                      </p:cBhvr>
                                      <p:to>
                                        <p:strVal val="visible"/>
                                      </p:to>
                                    </p:set>
                                    <p:animEffect transition="in" filter="fade">
                                      <p:cBhvr>
                                        <p:cTn id="46"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55DA4C2-3BBD-40A4-A52B-F0CDF48D2C52}"/>
              </a:ext>
            </a:extLst>
          </p:cNvPr>
          <p:cNvSpPr>
            <a:spLocks noGrp="1"/>
          </p:cNvSpPr>
          <p:nvPr>
            <p:ph type="dt" sz="half" idx="10"/>
          </p:nvPr>
        </p:nvSpPr>
        <p:spPr/>
        <p:txBody>
          <a:bodyPr/>
          <a:lstStyle/>
          <a:p>
            <a:fld id="{2E351574-DE3B-48D4-BB21-472FD18DCB9D}" type="datetime1">
              <a:rPr lang="en-US" smtClean="0"/>
              <a:t>3/7/21</a:t>
            </a:fld>
            <a:endParaRPr lang="en-GB" dirty="0"/>
          </a:p>
        </p:txBody>
      </p:sp>
      <p:sp>
        <p:nvSpPr>
          <p:cNvPr id="4" name="Footer Placeholder 3">
            <a:extLst>
              <a:ext uri="{FF2B5EF4-FFF2-40B4-BE49-F238E27FC236}">
                <a16:creationId xmlns:a16="http://schemas.microsoft.com/office/drawing/2014/main" id="{291AE196-EA64-4C89-869D-DA200510E6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37675AC-956A-4A6E-882F-1E3DE1906EEE}"/>
              </a:ext>
            </a:extLst>
          </p:cNvPr>
          <p:cNvSpPr>
            <a:spLocks noGrp="1"/>
          </p:cNvSpPr>
          <p:nvPr>
            <p:ph type="sldNum" sz="quarter" idx="12"/>
          </p:nvPr>
        </p:nvSpPr>
        <p:spPr/>
        <p:txBody>
          <a:bodyPr/>
          <a:lstStyle/>
          <a:p>
            <a:fld id="{6C6AE60A-B69C-4790-82F7-3882EDF23186}" type="slidenum">
              <a:rPr lang="en-GB" smtClean="0"/>
              <a:t>97</a:t>
            </a:fld>
            <a:endParaRPr lang="en-GB" dirty="0"/>
          </a:p>
        </p:txBody>
      </p:sp>
      <p:sp>
        <p:nvSpPr>
          <p:cNvPr id="6" name="Title 5">
            <a:extLst>
              <a:ext uri="{FF2B5EF4-FFF2-40B4-BE49-F238E27FC236}">
                <a16:creationId xmlns:a16="http://schemas.microsoft.com/office/drawing/2014/main" id="{6F4ACD0B-9D59-448A-994C-C438DA23CB68}"/>
              </a:ext>
            </a:extLst>
          </p:cNvPr>
          <p:cNvSpPr>
            <a:spLocks noGrp="1"/>
          </p:cNvSpPr>
          <p:nvPr>
            <p:ph type="title"/>
          </p:nvPr>
        </p:nvSpPr>
        <p:spPr/>
        <p:txBody>
          <a:bodyPr/>
          <a:lstStyle/>
          <a:p>
            <a:r>
              <a:rPr lang="en-US" dirty="0"/>
              <a:t>Prototype: simple IO peripherals</a:t>
            </a:r>
          </a:p>
        </p:txBody>
      </p:sp>
      <p:pic>
        <p:nvPicPr>
          <p:cNvPr id="8" name="Picture 7">
            <a:extLst>
              <a:ext uri="{FF2B5EF4-FFF2-40B4-BE49-F238E27FC236}">
                <a16:creationId xmlns:a16="http://schemas.microsoft.com/office/drawing/2014/main" id="{C5607750-B322-4A8D-8F39-732655CEB58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389" t="13333"/>
          <a:stretch/>
        </p:blipFill>
        <p:spPr>
          <a:xfrm rot="10800000">
            <a:off x="3198018" y="2133600"/>
            <a:ext cx="5218845" cy="3962400"/>
          </a:xfrm>
          <a:prstGeom prst="rect">
            <a:avLst/>
          </a:prstGeom>
        </p:spPr>
      </p:pic>
      <p:sp>
        <p:nvSpPr>
          <p:cNvPr id="9" name="TextBox 8">
            <a:extLst>
              <a:ext uri="{FF2B5EF4-FFF2-40B4-BE49-F238E27FC236}">
                <a16:creationId xmlns:a16="http://schemas.microsoft.com/office/drawing/2014/main" id="{384D53F5-E1C4-4282-BB31-5E13711FA751}"/>
              </a:ext>
            </a:extLst>
          </p:cNvPr>
          <p:cNvSpPr txBox="1"/>
          <p:nvPr/>
        </p:nvSpPr>
        <p:spPr>
          <a:xfrm>
            <a:off x="607219" y="2408709"/>
            <a:ext cx="2364750" cy="369332"/>
          </a:xfrm>
          <a:prstGeom prst="rect">
            <a:avLst/>
          </a:prstGeom>
          <a:noFill/>
        </p:spPr>
        <p:txBody>
          <a:bodyPr wrap="none" rtlCol="0">
            <a:spAutoFit/>
          </a:bodyPr>
          <a:lstStyle/>
          <a:p>
            <a:r>
              <a:rPr lang="en-US" dirty="0"/>
              <a:t>Peripheral emulation </a:t>
            </a:r>
          </a:p>
        </p:txBody>
      </p:sp>
      <p:cxnSp>
        <p:nvCxnSpPr>
          <p:cNvPr id="11" name="Straight Arrow Connector 10">
            <a:extLst>
              <a:ext uri="{FF2B5EF4-FFF2-40B4-BE49-F238E27FC236}">
                <a16:creationId xmlns:a16="http://schemas.microsoft.com/office/drawing/2014/main" id="{1383E6E6-C84C-4334-AF42-277C8BC65194}"/>
              </a:ext>
            </a:extLst>
          </p:cNvPr>
          <p:cNvCxnSpPr>
            <a:endCxn id="9" idx="3"/>
          </p:cNvCxnSpPr>
          <p:nvPr/>
        </p:nvCxnSpPr>
        <p:spPr>
          <a:xfrm flipH="1" flipV="1">
            <a:off x="2971969" y="2593375"/>
            <a:ext cx="1521450" cy="683225"/>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810544B-9464-4DEF-BEB3-263418F05CF9}"/>
              </a:ext>
            </a:extLst>
          </p:cNvPr>
          <p:cNvCxnSpPr>
            <a:cxnSpLocks/>
          </p:cNvCxnSpPr>
          <p:nvPr/>
        </p:nvCxnSpPr>
        <p:spPr>
          <a:xfrm flipH="1" flipV="1">
            <a:off x="2740819" y="5029200"/>
            <a:ext cx="1752600" cy="38101"/>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36E94CD-86D5-46ED-B0C4-B60620C6E7AA}"/>
              </a:ext>
            </a:extLst>
          </p:cNvPr>
          <p:cNvSpPr txBox="1"/>
          <p:nvPr/>
        </p:nvSpPr>
        <p:spPr>
          <a:xfrm>
            <a:off x="683419" y="4844534"/>
            <a:ext cx="1967205" cy="369332"/>
          </a:xfrm>
          <a:prstGeom prst="rect">
            <a:avLst/>
          </a:prstGeom>
          <a:noFill/>
        </p:spPr>
        <p:txBody>
          <a:bodyPr wrap="none" rtlCol="0">
            <a:spAutoFit/>
          </a:bodyPr>
          <a:lstStyle/>
          <a:p>
            <a:r>
              <a:rPr lang="en-US" dirty="0"/>
              <a:t>PMOD peripheral</a:t>
            </a:r>
          </a:p>
        </p:txBody>
      </p:sp>
      <p:cxnSp>
        <p:nvCxnSpPr>
          <p:cNvPr id="16" name="Straight Arrow Connector 15">
            <a:extLst>
              <a:ext uri="{FF2B5EF4-FFF2-40B4-BE49-F238E27FC236}">
                <a16:creationId xmlns:a16="http://schemas.microsoft.com/office/drawing/2014/main" id="{425F343C-DD0E-45FB-95F6-9CE449D75498}"/>
              </a:ext>
            </a:extLst>
          </p:cNvPr>
          <p:cNvCxnSpPr>
            <a:cxnSpLocks/>
          </p:cNvCxnSpPr>
          <p:nvPr/>
        </p:nvCxnSpPr>
        <p:spPr>
          <a:xfrm flipV="1">
            <a:off x="7160419" y="3200400"/>
            <a:ext cx="1676400" cy="1219200"/>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E46A012-A0E5-4380-83A8-FFEAC8444CAB}"/>
              </a:ext>
            </a:extLst>
          </p:cNvPr>
          <p:cNvSpPr txBox="1"/>
          <p:nvPr/>
        </p:nvSpPr>
        <p:spPr>
          <a:xfrm>
            <a:off x="8849495" y="2690336"/>
            <a:ext cx="3187724" cy="646331"/>
          </a:xfrm>
          <a:prstGeom prst="rect">
            <a:avLst/>
          </a:prstGeom>
          <a:noFill/>
        </p:spPr>
        <p:txBody>
          <a:bodyPr wrap="square" rtlCol="0">
            <a:spAutoFit/>
          </a:bodyPr>
          <a:lstStyle/>
          <a:p>
            <a:r>
              <a:rPr lang="en-US" dirty="0"/>
              <a:t>FPGA running application class RISC-V core with PMP</a:t>
            </a:r>
          </a:p>
        </p:txBody>
      </p:sp>
    </p:spTree>
    <p:extLst>
      <p:ext uri="{BB962C8B-B14F-4D97-AF65-F5344CB8AC3E}">
        <p14:creationId xmlns:p14="http://schemas.microsoft.com/office/powerpoint/2010/main" val="1687774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1B4A29-D9B1-4320-A911-C4A4E692C965}"/>
              </a:ext>
            </a:extLst>
          </p:cNvPr>
          <p:cNvSpPr>
            <a:spLocks noGrp="1"/>
          </p:cNvSpPr>
          <p:nvPr>
            <p:ph idx="1"/>
          </p:nvPr>
        </p:nvSpPr>
        <p:spPr/>
        <p:txBody>
          <a:bodyPr/>
          <a:lstStyle/>
          <a:p>
            <a:r>
              <a:rPr lang="en-US" dirty="0"/>
              <a:t>Multi-tenant isolation</a:t>
            </a:r>
          </a:p>
          <a:p>
            <a:r>
              <a:rPr lang="en-US" dirty="0"/>
              <a:t>4096-core RISC-V* accelerator based on Snitch**</a:t>
            </a:r>
          </a:p>
          <a:p>
            <a:r>
              <a:rPr lang="en-US" dirty="0"/>
              <a:t>Addition of PMP</a:t>
            </a:r>
          </a:p>
          <a:p>
            <a:pPr lvl="1"/>
            <a:r>
              <a:rPr lang="en-US" dirty="0"/>
              <a:t>Small increase in the core size</a:t>
            </a:r>
          </a:p>
          <a:p>
            <a:pPr lvl="1"/>
            <a:r>
              <a:rPr lang="en-US" dirty="0"/>
              <a:t>750 MHz with 0 PMP</a:t>
            </a:r>
          </a:p>
          <a:p>
            <a:pPr lvl="1"/>
            <a:r>
              <a:rPr lang="en-US" dirty="0"/>
              <a:t>666 MHz with 4 PMP</a:t>
            </a:r>
          </a:p>
        </p:txBody>
      </p:sp>
      <p:sp>
        <p:nvSpPr>
          <p:cNvPr id="3" name="Date Placeholder 2">
            <a:extLst>
              <a:ext uri="{FF2B5EF4-FFF2-40B4-BE49-F238E27FC236}">
                <a16:creationId xmlns:a16="http://schemas.microsoft.com/office/drawing/2014/main" id="{57218CD0-1F5A-4808-9401-3D8EDA1055BC}"/>
              </a:ext>
            </a:extLst>
          </p:cNvPr>
          <p:cNvSpPr>
            <a:spLocks noGrp="1"/>
          </p:cNvSpPr>
          <p:nvPr>
            <p:ph type="dt" sz="half" idx="10"/>
          </p:nvPr>
        </p:nvSpPr>
        <p:spPr/>
        <p:txBody>
          <a:bodyPr/>
          <a:lstStyle/>
          <a:p>
            <a:fld id="{2E351574-DE3B-48D4-BB21-472FD18DCB9D}" type="datetime1">
              <a:rPr lang="en-US" smtClean="0"/>
              <a:t>3/7/21</a:t>
            </a:fld>
            <a:endParaRPr lang="en-GB" dirty="0"/>
          </a:p>
        </p:txBody>
      </p:sp>
      <p:sp>
        <p:nvSpPr>
          <p:cNvPr id="4" name="Footer Placeholder 3">
            <a:extLst>
              <a:ext uri="{FF2B5EF4-FFF2-40B4-BE49-F238E27FC236}">
                <a16:creationId xmlns:a16="http://schemas.microsoft.com/office/drawing/2014/main" id="{39FAB990-E6DD-4C82-A7C6-D29FF2C0529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D9FAA60-85C7-4A0F-A263-E34793CB63B1}"/>
              </a:ext>
            </a:extLst>
          </p:cNvPr>
          <p:cNvSpPr>
            <a:spLocks noGrp="1"/>
          </p:cNvSpPr>
          <p:nvPr>
            <p:ph type="sldNum" sz="quarter" idx="12"/>
          </p:nvPr>
        </p:nvSpPr>
        <p:spPr/>
        <p:txBody>
          <a:bodyPr/>
          <a:lstStyle/>
          <a:p>
            <a:fld id="{6C6AE60A-B69C-4790-82F7-3882EDF23186}" type="slidenum">
              <a:rPr lang="en-GB" smtClean="0"/>
              <a:t>98</a:t>
            </a:fld>
            <a:endParaRPr lang="en-GB" dirty="0"/>
          </a:p>
        </p:txBody>
      </p:sp>
      <p:sp>
        <p:nvSpPr>
          <p:cNvPr id="6" name="Title 5">
            <a:extLst>
              <a:ext uri="{FF2B5EF4-FFF2-40B4-BE49-F238E27FC236}">
                <a16:creationId xmlns:a16="http://schemas.microsoft.com/office/drawing/2014/main" id="{0B54EBA8-8D47-4992-B361-621C8A6001BA}"/>
              </a:ext>
            </a:extLst>
          </p:cNvPr>
          <p:cNvSpPr>
            <a:spLocks noGrp="1"/>
          </p:cNvSpPr>
          <p:nvPr>
            <p:ph type="title"/>
          </p:nvPr>
        </p:nvSpPr>
        <p:spPr/>
        <p:txBody>
          <a:bodyPr/>
          <a:lstStyle/>
          <a:p>
            <a:r>
              <a:rPr lang="en-US" dirty="0"/>
              <a:t>Prototype: Accelerator</a:t>
            </a:r>
          </a:p>
        </p:txBody>
      </p:sp>
      <p:sp>
        <p:nvSpPr>
          <p:cNvPr id="7" name="Rectangle 6">
            <a:extLst>
              <a:ext uri="{FF2B5EF4-FFF2-40B4-BE49-F238E27FC236}">
                <a16:creationId xmlns:a16="http://schemas.microsoft.com/office/drawing/2014/main" id="{1B957C71-7140-439C-95AE-D428E39367F6}"/>
              </a:ext>
            </a:extLst>
          </p:cNvPr>
          <p:cNvSpPr/>
          <p:nvPr/>
        </p:nvSpPr>
        <p:spPr>
          <a:xfrm>
            <a:off x="0" y="6446281"/>
            <a:ext cx="8610600" cy="369332"/>
          </a:xfrm>
          <a:prstGeom prst="rect">
            <a:avLst/>
          </a:prstGeom>
        </p:spPr>
        <p:txBody>
          <a:bodyPr wrap="square">
            <a:spAutoFit/>
          </a:bodyPr>
          <a:lstStyle/>
          <a:p>
            <a:r>
              <a:rPr lang="en-US" sz="600" dirty="0">
                <a:latin typeface="Arial" panose="020B0604020202020204" pitchFamily="34" charset="0"/>
              </a:rPr>
              <a:t>* Florian </a:t>
            </a:r>
            <a:r>
              <a:rPr lang="en-US" sz="600" dirty="0" err="1">
                <a:latin typeface="Arial" panose="020B0604020202020204" pitchFamily="34" charset="0"/>
              </a:rPr>
              <a:t>Zaruba</a:t>
            </a:r>
            <a:r>
              <a:rPr lang="en-US" sz="600" dirty="0">
                <a:latin typeface="Arial" panose="020B0604020202020204" pitchFamily="34" charset="0"/>
              </a:rPr>
              <a:t>, Fabian </a:t>
            </a:r>
            <a:r>
              <a:rPr lang="en-US" sz="600" dirty="0" err="1">
                <a:latin typeface="Arial" panose="020B0604020202020204" pitchFamily="34" charset="0"/>
              </a:rPr>
              <a:t>Schuiki</a:t>
            </a:r>
            <a:r>
              <a:rPr lang="en-US" sz="600" dirty="0">
                <a:latin typeface="Arial" panose="020B0604020202020204" pitchFamily="34" charset="0"/>
              </a:rPr>
              <a:t>, and Luca </a:t>
            </a:r>
            <a:r>
              <a:rPr lang="en-US" sz="600" dirty="0" err="1">
                <a:latin typeface="Arial" panose="020B0604020202020204" pitchFamily="34" charset="0"/>
              </a:rPr>
              <a:t>Benini</a:t>
            </a:r>
            <a:r>
              <a:rPr lang="en-US" sz="600" dirty="0">
                <a:latin typeface="Arial" panose="020B0604020202020204" pitchFamily="34" charset="0"/>
              </a:rPr>
              <a:t>. 2020. A 4096-core RISC-</a:t>
            </a:r>
            <a:r>
              <a:rPr lang="en-US" sz="600" dirty="0" err="1">
                <a:latin typeface="Arial" panose="020B0604020202020204" pitchFamily="34" charset="0"/>
              </a:rPr>
              <a:t>VChiplet</a:t>
            </a:r>
            <a:r>
              <a:rPr lang="en-US" sz="600" dirty="0">
                <a:latin typeface="Arial" panose="020B0604020202020204" pitchFamily="34" charset="0"/>
              </a:rPr>
              <a:t> Architecture for Ultra-efficient Floating-point Computing. In2020 </a:t>
            </a:r>
            <a:r>
              <a:rPr lang="en-US" sz="600" dirty="0" err="1">
                <a:latin typeface="Arial" panose="020B0604020202020204" pitchFamily="34" charset="0"/>
              </a:rPr>
              <a:t>IEEEHot</a:t>
            </a:r>
            <a:r>
              <a:rPr lang="en-US" sz="600" dirty="0">
                <a:latin typeface="Arial" panose="020B0604020202020204" pitchFamily="34" charset="0"/>
              </a:rPr>
              <a:t> Chips 32 Symposium (HCS). IEEE Computer Society, 1–24.</a:t>
            </a:r>
          </a:p>
          <a:p>
            <a:endParaRPr lang="en-US" sz="600" dirty="0">
              <a:latin typeface="Arial" panose="020B0604020202020204" pitchFamily="34" charset="0"/>
            </a:endParaRPr>
          </a:p>
          <a:p>
            <a:r>
              <a:rPr lang="en-US" sz="600" dirty="0"/>
              <a:t>** F. </a:t>
            </a:r>
            <a:r>
              <a:rPr lang="en-US" sz="600" dirty="0" err="1"/>
              <a:t>Zaruba</a:t>
            </a:r>
            <a:r>
              <a:rPr lang="en-US" sz="600" dirty="0"/>
              <a:t>, F. </a:t>
            </a:r>
            <a:r>
              <a:rPr lang="en-US" sz="600" dirty="0" err="1"/>
              <a:t>Schuiki</a:t>
            </a:r>
            <a:r>
              <a:rPr lang="en-US" sz="600" dirty="0"/>
              <a:t>, T. </a:t>
            </a:r>
            <a:r>
              <a:rPr lang="en-US" sz="600" dirty="0" err="1"/>
              <a:t>Hoefler</a:t>
            </a:r>
            <a:r>
              <a:rPr lang="en-US" sz="600" dirty="0"/>
              <a:t>, and L. </a:t>
            </a:r>
            <a:r>
              <a:rPr lang="en-US" sz="600" dirty="0" err="1"/>
              <a:t>Benini</a:t>
            </a:r>
            <a:r>
              <a:rPr lang="en-US" sz="600" dirty="0"/>
              <a:t>. 2020.Snitch: A </a:t>
            </a:r>
            <a:r>
              <a:rPr lang="en-US" sz="600" dirty="0" err="1"/>
              <a:t>tinyPseudo</a:t>
            </a:r>
            <a:r>
              <a:rPr lang="en-US" sz="600" dirty="0"/>
              <a:t> Dual-Issue Processor for Area and Energy Efficient </a:t>
            </a:r>
            <a:r>
              <a:rPr lang="en-US" sz="600" dirty="0" err="1"/>
              <a:t>Executionof</a:t>
            </a:r>
            <a:r>
              <a:rPr lang="en-US" sz="600" dirty="0"/>
              <a:t> Floating-Point Intensive </a:t>
            </a:r>
            <a:r>
              <a:rPr lang="en-US" sz="600" dirty="0" err="1"/>
              <a:t>Workloads.IEEE</a:t>
            </a:r>
            <a:r>
              <a:rPr lang="en-US" sz="600" dirty="0"/>
              <a:t> Trans. </a:t>
            </a:r>
            <a:r>
              <a:rPr lang="en-US" sz="600" dirty="0" err="1"/>
              <a:t>Comput</a:t>
            </a:r>
            <a:r>
              <a:rPr lang="en-US" sz="600" dirty="0"/>
              <a:t>.(2020)</a:t>
            </a:r>
          </a:p>
        </p:txBody>
      </p:sp>
    </p:spTree>
    <p:extLst>
      <p:ext uri="{BB962C8B-B14F-4D97-AF65-F5344CB8AC3E}">
        <p14:creationId xmlns:p14="http://schemas.microsoft.com/office/powerpoint/2010/main" val="1621718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4AD74B3-F62D-49B4-A250-978776278945}"/>
              </a:ext>
            </a:extLst>
          </p:cNvPr>
          <p:cNvSpPr>
            <a:spLocks noGrp="1"/>
          </p:cNvSpPr>
          <p:nvPr>
            <p:ph type="dt" sz="half" idx="10"/>
          </p:nvPr>
        </p:nvSpPr>
        <p:spPr/>
        <p:txBody>
          <a:bodyPr/>
          <a:lstStyle/>
          <a:p>
            <a:fld id="{2E351574-DE3B-48D4-BB21-472FD18DCB9D}" type="datetime1">
              <a:rPr lang="en-US" smtClean="0"/>
              <a:t>3/7/21</a:t>
            </a:fld>
            <a:endParaRPr lang="en-GB" dirty="0"/>
          </a:p>
        </p:txBody>
      </p:sp>
      <p:sp>
        <p:nvSpPr>
          <p:cNvPr id="4" name="Footer Placeholder 3">
            <a:extLst>
              <a:ext uri="{FF2B5EF4-FFF2-40B4-BE49-F238E27FC236}">
                <a16:creationId xmlns:a16="http://schemas.microsoft.com/office/drawing/2014/main" id="{2F190ACC-217C-4D03-AC28-7CC4623D4F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1D4171B-B3E0-4DFE-8A87-341924725749}"/>
              </a:ext>
            </a:extLst>
          </p:cNvPr>
          <p:cNvSpPr>
            <a:spLocks noGrp="1"/>
          </p:cNvSpPr>
          <p:nvPr>
            <p:ph type="sldNum" sz="quarter" idx="12"/>
          </p:nvPr>
        </p:nvSpPr>
        <p:spPr/>
        <p:txBody>
          <a:bodyPr/>
          <a:lstStyle/>
          <a:p>
            <a:fld id="{6C6AE60A-B69C-4790-82F7-3882EDF23186}" type="slidenum">
              <a:rPr lang="en-GB" smtClean="0"/>
              <a:t>99</a:t>
            </a:fld>
            <a:endParaRPr lang="en-GB" dirty="0"/>
          </a:p>
        </p:txBody>
      </p:sp>
      <p:sp>
        <p:nvSpPr>
          <p:cNvPr id="6" name="Title 5">
            <a:extLst>
              <a:ext uri="{FF2B5EF4-FFF2-40B4-BE49-F238E27FC236}">
                <a16:creationId xmlns:a16="http://schemas.microsoft.com/office/drawing/2014/main" id="{E0D1D839-524A-4274-A83E-B4E3F2DC0D71}"/>
              </a:ext>
            </a:extLst>
          </p:cNvPr>
          <p:cNvSpPr>
            <a:spLocks noGrp="1"/>
          </p:cNvSpPr>
          <p:nvPr>
            <p:ph type="title"/>
          </p:nvPr>
        </p:nvSpPr>
        <p:spPr/>
        <p:txBody>
          <a:bodyPr/>
          <a:lstStyle/>
          <a:p>
            <a:r>
              <a:rPr lang="en-US" dirty="0"/>
              <a:t>Context switch performance</a:t>
            </a:r>
          </a:p>
        </p:txBody>
      </p:sp>
      <p:pic>
        <p:nvPicPr>
          <p:cNvPr id="8" name="Picture 7">
            <a:extLst>
              <a:ext uri="{FF2B5EF4-FFF2-40B4-BE49-F238E27FC236}">
                <a16:creationId xmlns:a16="http://schemas.microsoft.com/office/drawing/2014/main" id="{2F3D7A42-C738-4B96-94B2-23151C341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219" y="1828800"/>
            <a:ext cx="6858000" cy="3740728"/>
          </a:xfrm>
          <a:prstGeom prst="rect">
            <a:avLst/>
          </a:prstGeom>
        </p:spPr>
      </p:pic>
    </p:spTree>
    <p:extLst>
      <p:ext uri="{BB962C8B-B14F-4D97-AF65-F5344CB8AC3E}">
        <p14:creationId xmlns:p14="http://schemas.microsoft.com/office/powerpoint/2010/main" val="2409712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ags/tag10.xml><?xml version="1.0" encoding="utf-8"?>
<p:tagLst xmlns:a="http://schemas.openxmlformats.org/drawingml/2006/main" xmlns:r="http://schemas.openxmlformats.org/officeDocument/2006/relationships" xmlns:p="http://schemas.openxmlformats.org/presentationml/2006/main">
  <p:tag name="TIMING" val="|17.8|1.8|10.9"/>
</p:tagLst>
</file>

<file path=ppt/tags/tag11.xml><?xml version="1.0" encoding="utf-8"?>
<p:tagLst xmlns:a="http://schemas.openxmlformats.org/drawingml/2006/main" xmlns:r="http://schemas.openxmlformats.org/officeDocument/2006/relationships" xmlns:p="http://schemas.openxmlformats.org/presentationml/2006/main">
  <p:tag name="TIMING" val="|5.4|9.8|10.2|4.2|3.6"/>
</p:tagLst>
</file>

<file path=ppt/tags/tag12.xml><?xml version="1.0" encoding="utf-8"?>
<p:tagLst xmlns:a="http://schemas.openxmlformats.org/drawingml/2006/main" xmlns:r="http://schemas.openxmlformats.org/officeDocument/2006/relationships" xmlns:p="http://schemas.openxmlformats.org/presentationml/2006/main">
  <p:tag name="TIMING" val="|0.7|12.8|0.5|8.5"/>
</p:tagLst>
</file>

<file path=ppt/tags/tag13.xml><?xml version="1.0" encoding="utf-8"?>
<p:tagLst xmlns:a="http://schemas.openxmlformats.org/drawingml/2006/main" xmlns:r="http://schemas.openxmlformats.org/officeDocument/2006/relationships" xmlns:p="http://schemas.openxmlformats.org/presentationml/2006/main">
  <p:tag name="TIMING" val="|27.8|5|29.8|9.8"/>
</p:tagLst>
</file>

<file path=ppt/tags/tag14.xml><?xml version="1.0" encoding="utf-8"?>
<p:tagLst xmlns:a="http://schemas.openxmlformats.org/drawingml/2006/main" xmlns:r="http://schemas.openxmlformats.org/officeDocument/2006/relationships" xmlns:p="http://schemas.openxmlformats.org/presentationml/2006/main">
  <p:tag name="TIMING" val="|29.1"/>
</p:tagLst>
</file>

<file path=ppt/tags/tag15.xml><?xml version="1.0" encoding="utf-8"?>
<p:tagLst xmlns:a="http://schemas.openxmlformats.org/drawingml/2006/main" xmlns:r="http://schemas.openxmlformats.org/officeDocument/2006/relationships" xmlns:p="http://schemas.openxmlformats.org/presentationml/2006/main">
  <p:tag name="TIMING" val="|5.2|18.5|7.8"/>
</p:tagLst>
</file>

<file path=ppt/tags/tag16.xml><?xml version="1.0" encoding="utf-8"?>
<p:tagLst xmlns:a="http://schemas.openxmlformats.org/drawingml/2006/main" xmlns:r="http://schemas.openxmlformats.org/officeDocument/2006/relationships" xmlns:p="http://schemas.openxmlformats.org/presentationml/2006/main">
  <p:tag name="TIMING" val="|1.5|5.1|1.5"/>
</p:tagLst>
</file>

<file path=ppt/tags/tag2.xml><?xml version="1.0" encoding="utf-8"?>
<p:tagLst xmlns:a="http://schemas.openxmlformats.org/drawingml/2006/main" xmlns:r="http://schemas.openxmlformats.org/officeDocument/2006/relationships" xmlns:p="http://schemas.openxmlformats.org/presentationml/2006/main">
  <p:tag name="TIMING" val="|10.7|15.6|6.8|1.4|9|8|1.8|3.7|5.3|6.4"/>
</p:tagLst>
</file>

<file path=ppt/tags/tag3.xml><?xml version="1.0" encoding="utf-8"?>
<p:tagLst xmlns:a="http://schemas.openxmlformats.org/drawingml/2006/main" xmlns:r="http://schemas.openxmlformats.org/officeDocument/2006/relationships" xmlns:p="http://schemas.openxmlformats.org/presentationml/2006/main">
  <p:tag name="TIMING" val="|24.8|9.9|0.8|9.9|12.5|4.3|19.6"/>
</p:tagLst>
</file>

<file path=ppt/tags/tag4.xml><?xml version="1.0" encoding="utf-8"?>
<p:tagLst xmlns:a="http://schemas.openxmlformats.org/drawingml/2006/main" xmlns:r="http://schemas.openxmlformats.org/officeDocument/2006/relationships" xmlns:p="http://schemas.openxmlformats.org/presentationml/2006/main">
  <p:tag name="TIMING" val="|15.7|12.3|25.5"/>
</p:tagLst>
</file>

<file path=ppt/tags/tag5.xml><?xml version="1.0" encoding="utf-8"?>
<p:tagLst xmlns:a="http://schemas.openxmlformats.org/drawingml/2006/main" xmlns:r="http://schemas.openxmlformats.org/officeDocument/2006/relationships" xmlns:p="http://schemas.openxmlformats.org/presentationml/2006/main">
  <p:tag name="TIMING" val="|3.9|1|0.2|0.6"/>
</p:tagLst>
</file>

<file path=ppt/tags/tag6.xml><?xml version="1.0" encoding="utf-8"?>
<p:tagLst xmlns:a="http://schemas.openxmlformats.org/drawingml/2006/main" xmlns:r="http://schemas.openxmlformats.org/officeDocument/2006/relationships" xmlns:p="http://schemas.openxmlformats.org/presentationml/2006/main">
  <p:tag name="TIMING" val="|6.1|7.8|5.3"/>
</p:tagLst>
</file>

<file path=ppt/tags/tag7.xml><?xml version="1.0" encoding="utf-8"?>
<p:tagLst xmlns:a="http://schemas.openxmlformats.org/drawingml/2006/main" xmlns:r="http://schemas.openxmlformats.org/officeDocument/2006/relationships" xmlns:p="http://schemas.openxmlformats.org/presentationml/2006/main">
  <p:tag name="TIMING" val="|7.3"/>
</p:tagLst>
</file>

<file path=ppt/tags/tag8.xml><?xml version="1.0" encoding="utf-8"?>
<p:tagLst xmlns:a="http://schemas.openxmlformats.org/drawingml/2006/main" xmlns:r="http://schemas.openxmlformats.org/officeDocument/2006/relationships" xmlns:p="http://schemas.openxmlformats.org/presentationml/2006/main">
  <p:tag name="TIMING" val="|6.4|4|4.6"/>
</p:tagLst>
</file>

<file path=ppt/tags/tag9.xml><?xml version="1.0" encoding="utf-8"?>
<p:tagLst xmlns:a="http://schemas.openxmlformats.org/drawingml/2006/main" xmlns:r="http://schemas.openxmlformats.org/officeDocument/2006/relationships" xmlns:p="http://schemas.openxmlformats.org/presentationml/2006/main">
  <p:tag name="TIMING" val="|1.3|2.9|7.9|1.2|3.5|1.4|12"/>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15469</TotalTime>
  <Words>4224</Words>
  <Application>Microsoft Macintosh PowerPoint</Application>
  <PresentationFormat>Custom</PresentationFormat>
  <Paragraphs>1316</Paragraphs>
  <Slides>101</Slides>
  <Notes>38</Notes>
  <HiddenSlides>3</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101</vt:i4>
      </vt:variant>
    </vt:vector>
  </HeadingPairs>
  <TitlesOfParts>
    <vt:vector size="115"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Attack Surface</vt:lpstr>
      <vt:lpstr>Attacks</vt:lpstr>
      <vt:lpstr>Attacks</vt:lpstr>
      <vt:lpstr>Attacks</vt:lpstr>
      <vt:lpstr>Attacks</vt:lpstr>
      <vt:lpstr>Attacks</vt:lpstr>
      <vt:lpstr>Concrete Attack Scenario</vt:lpstr>
      <vt:lpstr>Concrete Attack Scenario</vt:lpstr>
      <vt:lpstr>Concrete Attack Scenario</vt:lpstr>
      <vt:lpstr>Remote Trusted path</vt:lpstr>
      <vt:lpstr>Trusted Execution Environment (TEE) </vt:lpstr>
      <vt:lpstr>Traditional CPU-centric Model</vt:lpstr>
      <vt:lpstr>Disaggregated computing</vt:lpstr>
      <vt:lpstr>Thesis Contribution</vt:lpstr>
      <vt:lpstr>Thesis Contribution</vt:lpstr>
      <vt:lpstr>Thesis Contribution</vt:lpstr>
      <vt:lpstr>Thesis Contribution</vt:lpstr>
      <vt:lpstr>Thesis Contribution</vt:lpstr>
      <vt:lpstr>Thesis contribution</vt:lpstr>
      <vt:lpstr>Other contributions</vt:lpstr>
      <vt:lpstr>Today’s talk</vt:lpstr>
      <vt:lpstr>Today’s talk</vt:lpstr>
      <vt:lpstr>Today’s Talk</vt:lpstr>
      <vt:lpstr>ProtectIOn setting</vt:lpstr>
      <vt:lpstr>Solution 1: Transaction Confirmation Device</vt:lpstr>
      <vt:lpstr>Solution 2: Input Signing</vt:lpstr>
      <vt:lpstr>Display manipulation attack</vt:lpstr>
      <vt:lpstr>Observation 1</vt:lpstr>
      <vt:lpstr>Solution 3: Overlay</vt:lpstr>
      <vt:lpstr>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Overlay Generation</vt:lpstr>
      <vt:lpstr>IO Integrity – Overlay Generation</vt:lpstr>
      <vt:lpstr>IO Integrity – Overlay Generation</vt:lpstr>
      <vt:lpstr>IO Integrity – Input</vt:lpstr>
      <vt:lpstr>Grabbing User Attention</vt:lpstr>
      <vt:lpstr>Grabbing User Attention</vt:lpstr>
      <vt:lpstr>Grabbing User Attention</vt:lpstr>
      <vt:lpstr>Grabbing User Attention</vt:lpstr>
      <vt:lpstr>Grabbing User Attention</vt:lpstr>
      <vt:lpstr>Grabbing User Attention</vt:lpstr>
      <vt:lpstr>Prototype and TCB</vt:lpstr>
      <vt:lpstr>Performance</vt:lpstr>
      <vt:lpstr>ProtectIOn → ProximiTEE</vt:lpstr>
      <vt:lpstr>ProtectIOn → ProximiTEE</vt:lpstr>
      <vt:lpstr>Motivation: Remote Attestation</vt:lpstr>
      <vt:lpstr>Common issue: Relay Attacker</vt:lpstr>
      <vt:lpstr>Our Contribution: Relay Attack Implications</vt:lpstr>
      <vt:lpstr>Distinguishing is hard</vt:lpstr>
      <vt:lpstr>Our Contribution: Auxiliary Device</vt:lpstr>
      <vt:lpstr>ProximiTEE</vt:lpstr>
      <vt:lpstr>ProximiTEE</vt:lpstr>
      <vt:lpstr>ProximiTEE</vt:lpstr>
      <vt:lpstr>ProximiTEE</vt:lpstr>
      <vt:lpstr>ProximiTEE</vt:lpstr>
      <vt:lpstr>ProximiTEE</vt:lpstr>
      <vt:lpstr>ProximiTEE</vt:lpstr>
      <vt:lpstr>ProximiTEE</vt:lpstr>
      <vt:lpstr>Simulating a Powerful Attacker</vt:lpstr>
      <vt:lpstr>Evaluation: Setup</vt:lpstr>
      <vt:lpstr>Main Experimental Result</vt:lpstr>
      <vt:lpstr>Proximity Verification Result</vt:lpstr>
      <vt:lpstr>Potential Use case: Trusted IO with Enclaves in Data Centre</vt:lpstr>
      <vt:lpstr>Potential Use case: Setup of Permissioned Blockchain</vt:lpstr>
      <vt:lpstr>ProtectIOn → ProximiTEE → PIE</vt:lpstr>
      <vt:lpstr>ProtectIOn → ProximiTEE → PIE</vt:lpstr>
      <vt:lpstr>Challenges</vt:lpstr>
      <vt:lpstr>Challenges</vt:lpstr>
      <vt:lpstr>Challenges</vt:lpstr>
      <vt:lpstr>Challenges</vt:lpstr>
      <vt:lpstr>Can Existing TEEs Solve this Problem?</vt:lpstr>
      <vt:lpstr>Challenges are needed to be adapted</vt:lpstr>
      <vt:lpstr>Challenges are needed to be adapted</vt:lpstr>
      <vt:lpstr>Attacker model</vt:lpstr>
      <vt:lpstr>PIE</vt:lpstr>
      <vt:lpstr>Secure Communication</vt:lpstr>
      <vt:lpstr>Secure Communication</vt:lpstr>
      <vt:lpstr>Secure Communication</vt:lpstr>
      <vt:lpstr>Secure Communication</vt:lpstr>
      <vt:lpstr>Secure Communication</vt:lpstr>
      <vt:lpstr>Secure Communication</vt:lpstr>
      <vt:lpstr>Platform-awareness</vt:lpstr>
      <vt:lpstr>Platform-wide Attestation</vt:lpstr>
      <vt:lpstr>Summary of the properties</vt:lpstr>
      <vt:lpstr>Prototype: simple IO peripherals</vt:lpstr>
      <vt:lpstr>Prototype: Accelerator</vt:lpstr>
      <vt:lpstr>Context switch performance</vt:lpstr>
      <vt:lpstr>Summary</vt:lpstr>
      <vt:lpstr>PowerPoint Presentation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508</cp:revision>
  <cp:lastPrinted>2013-06-08T11:22:51Z</cp:lastPrinted>
  <dcterms:created xsi:type="dcterms:W3CDTF">2019-12-03T10:53:56Z</dcterms:created>
  <dcterms:modified xsi:type="dcterms:W3CDTF">2021-03-07T15:51:40Z</dcterms:modified>
</cp:coreProperties>
</file>